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878" r:id="rId4"/>
    <p:sldId id="880" r:id="rId5"/>
    <p:sldId id="882" r:id="rId6"/>
    <p:sldId id="883" r:id="rId7"/>
    <p:sldId id="884" r:id="rId8"/>
    <p:sldId id="885" r:id="rId9"/>
    <p:sldId id="886" r:id="rId10"/>
    <p:sldId id="887" r:id="rId11"/>
    <p:sldId id="888" r:id="rId12"/>
    <p:sldId id="890" r:id="rId13"/>
    <p:sldId id="892" r:id="rId14"/>
    <p:sldId id="891" r:id="rId15"/>
    <p:sldId id="893" r:id="rId16"/>
    <p:sldId id="894" r:id="rId17"/>
    <p:sldId id="895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27B6CD-50C2-410F-8880-007F31022B36}">
          <p14:sldIdLst>
            <p14:sldId id="256"/>
            <p14:sldId id="257"/>
          </p14:sldIdLst>
        </p14:section>
        <p14:section name="Sec 1" id="{B521B374-E87C-4181-ADE3-DF7992E89922}">
          <p14:sldIdLst>
            <p14:sldId id="878"/>
            <p14:sldId id="880"/>
          </p14:sldIdLst>
        </p14:section>
        <p14:section name="Sec 2" id="{B94B4AA8-65A0-4858-BA31-E3BB378BC0E1}">
          <p14:sldIdLst>
            <p14:sldId id="882"/>
            <p14:sldId id="883"/>
            <p14:sldId id="884"/>
            <p14:sldId id="885"/>
            <p14:sldId id="886"/>
          </p14:sldIdLst>
        </p14:section>
        <p14:section name="Sec 3" id="{710D6A6C-318F-465D-B1BD-8474BA60897A}">
          <p14:sldIdLst>
            <p14:sldId id="887"/>
            <p14:sldId id="888"/>
            <p14:sldId id="890"/>
            <p14:sldId id="892"/>
            <p14:sldId id="891"/>
            <p14:sldId id="893"/>
            <p14:sldId id="894"/>
          </p14:sldIdLst>
        </p14:section>
        <p14:section name="Sec 4" id="{4488CB0F-B634-4C8B-BD65-DC9FF9506EE6}">
          <p14:sldIdLst>
            <p14:sldId id="895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A5D8"/>
    <a:srgbClr val="6E0F6D"/>
    <a:srgbClr val="6A005F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41" autoAdjust="0"/>
    <p:restoredTop sz="93775" autoAdjust="0"/>
  </p:normalViewPr>
  <p:slideViewPr>
    <p:cSldViewPr snapToGrid="0">
      <p:cViewPr>
        <p:scale>
          <a:sx n="80" d="100"/>
          <a:sy n="80" d="100"/>
        </p:scale>
        <p:origin x="1000" y="-2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1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86AE6A-5A3D-423A-BE41-7D06949F68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D032E-0F8B-4D53-9CF9-57C85880D6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9DB54-919F-46CF-AD50-C08013E341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36A23-557E-45E8-8643-6AA5490327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36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225A1-73BF-483B-8451-AB343A6D1337}" type="datetimeFigureOut">
              <a:rPr lang="zh-CN" altLang="en-US" smtClean="0"/>
              <a:t>2023/5/29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A466E-AA20-40DD-9ECC-1006CFC2A2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744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/>
              <a:t>介绍声反馈，</a:t>
            </a:r>
            <a:r>
              <a:rPr lang="en-US" altLang="zh-CN" dirty="0"/>
              <a:t>20s</a:t>
            </a: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0013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0442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3521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1115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546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7555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A466E-AA20-40DD-9ECC-1006CFC2A23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69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200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403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7511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8623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2913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4420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0192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6682A8F3-6007-B903-476E-828DA46CA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485019CA-A2D2-9201-14F3-134E974D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3B39A990-E1E3-F850-47FE-A23B1B6F6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D4363-7DC6-49FD-A0DA-75E32D3D923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CN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6635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9356" y="6340428"/>
            <a:ext cx="746119" cy="365125"/>
          </a:xfrm>
        </p:spPr>
        <p:txBody>
          <a:bodyPr/>
          <a:lstStyle/>
          <a:p>
            <a:fld id="{378CE210-1BEC-4108-AE43-672267762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53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71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34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ts val="2400"/>
              </a:lnSpc>
              <a:spcBef>
                <a:spcPts val="1200"/>
              </a:spcBef>
              <a:spcAft>
                <a:spcPts val="600"/>
              </a:spcAft>
              <a:defRPr sz="1800">
                <a:solidFill>
                  <a:srgbClr val="0070C0"/>
                </a:solidFill>
                <a:latin typeface="+mn-lt"/>
              </a:defRPr>
            </a:lvl1pPr>
            <a:lvl2pPr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defRPr sz="1600">
                <a:latin typeface="+mn-lt"/>
              </a:defRPr>
            </a:lvl2pPr>
            <a:lvl3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3pPr>
            <a:lvl4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  <a:lvl5pPr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E0F6D"/>
                </a:solidFill>
              </a:defRPr>
            </a:lvl1pPr>
          </a:lstStyle>
          <a:p>
            <a:pPr algn="ctr"/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E0F6D"/>
                </a:solidFill>
              </a:defRPr>
            </a:lvl1pPr>
          </a:lstStyle>
          <a:p>
            <a:fld id="{378CE210-1BEC-4108-AE43-672267762F6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7" name="直接连接符 21">
            <a:extLst>
              <a:ext uri="{FF2B5EF4-FFF2-40B4-BE49-F238E27FC236}">
                <a16:creationId xmlns:a16="http://schemas.microsoft.com/office/drawing/2014/main" id="{B60C62DC-3D47-4F4B-9C5D-A515BB0DC358}"/>
              </a:ext>
            </a:extLst>
          </p:cNvPr>
          <p:cNvCxnSpPr>
            <a:cxnSpLocks/>
          </p:cNvCxnSpPr>
          <p:nvPr userDrawn="1"/>
        </p:nvCxnSpPr>
        <p:spPr>
          <a:xfrm>
            <a:off x="478524" y="727881"/>
            <a:ext cx="8192354" cy="0"/>
          </a:xfrm>
          <a:prstGeom prst="line">
            <a:avLst/>
          </a:prstGeom>
          <a:ln w="12700">
            <a:solidFill>
              <a:srgbClr val="6E0F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90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522" y="3245709"/>
            <a:ext cx="8192353" cy="1762818"/>
          </a:xfrm>
        </p:spPr>
        <p:txBody>
          <a:bodyPr>
            <a:normAutofit/>
          </a:bodyPr>
          <a:lstStyle>
            <a:lvl1pPr marL="285750" indent="-285750">
              <a:buFont typeface="Calibri" panose="020F0502020204030204" pitchFamily="34" charset="0"/>
              <a:buChar char="○"/>
              <a:defRPr sz="160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6E0F6D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21">
            <a:extLst>
              <a:ext uri="{FF2B5EF4-FFF2-40B4-BE49-F238E27FC236}">
                <a16:creationId xmlns:a16="http://schemas.microsoft.com/office/drawing/2014/main" id="{D1A7F3F7-66E2-46D4-AAF9-65AC9B1B48DD}"/>
              </a:ext>
            </a:extLst>
          </p:cNvPr>
          <p:cNvCxnSpPr>
            <a:cxnSpLocks/>
          </p:cNvCxnSpPr>
          <p:nvPr userDrawn="1"/>
        </p:nvCxnSpPr>
        <p:spPr>
          <a:xfrm>
            <a:off x="478524" y="727881"/>
            <a:ext cx="8192354" cy="0"/>
          </a:xfrm>
          <a:prstGeom prst="line">
            <a:avLst/>
          </a:prstGeom>
          <a:ln w="12700">
            <a:solidFill>
              <a:srgbClr val="6E0F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五边形 3"/>
          <p:cNvSpPr/>
          <p:nvPr userDrawn="1"/>
        </p:nvSpPr>
        <p:spPr>
          <a:xfrm>
            <a:off x="478522" y="1459608"/>
            <a:ext cx="8192353" cy="1441647"/>
          </a:xfrm>
          <a:prstGeom prst="homePlate">
            <a:avLst/>
          </a:prstGeom>
          <a:solidFill>
            <a:srgbClr val="6E0F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521" y="1455613"/>
            <a:ext cx="6562359" cy="1441647"/>
          </a:xfrm>
          <a:noFill/>
          <a:ln>
            <a:noFill/>
          </a:ln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13" name="任意多边形 12"/>
          <p:cNvSpPr/>
          <p:nvPr userDrawn="1"/>
        </p:nvSpPr>
        <p:spPr>
          <a:xfrm>
            <a:off x="6340513" y="1459608"/>
            <a:ext cx="1606057" cy="1445642"/>
          </a:xfrm>
          <a:custGeom>
            <a:avLst/>
            <a:gdLst>
              <a:gd name="connsiteX0" fmla="*/ 710970 w 1606057"/>
              <a:gd name="connsiteY0" fmla="*/ 0 h 1431750"/>
              <a:gd name="connsiteX1" fmla="*/ 890182 w 1606057"/>
              <a:gd name="connsiteY1" fmla="*/ 0 h 1431750"/>
              <a:gd name="connsiteX2" fmla="*/ 1606057 w 1606057"/>
              <a:gd name="connsiteY2" fmla="*/ 715875 h 1431750"/>
              <a:gd name="connsiteX3" fmla="*/ 890182 w 1606057"/>
              <a:gd name="connsiteY3" fmla="*/ 1431750 h 1431750"/>
              <a:gd name="connsiteX4" fmla="*/ 0 w 1606057"/>
              <a:gd name="connsiteY4" fmla="*/ 1431750 h 1431750"/>
              <a:gd name="connsiteX5" fmla="*/ 0 w 1606057"/>
              <a:gd name="connsiteY5" fmla="*/ 1431749 h 1431750"/>
              <a:gd name="connsiteX6" fmla="*/ 710596 w 1606057"/>
              <a:gd name="connsiteY6" fmla="*/ 1431749 h 1431750"/>
              <a:gd name="connsiteX7" fmla="*/ 1426657 w 1606057"/>
              <a:gd name="connsiteY7" fmla="*/ 715688 h 14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6057" h="1431750">
                <a:moveTo>
                  <a:pt x="710970" y="0"/>
                </a:moveTo>
                <a:lnTo>
                  <a:pt x="890182" y="0"/>
                </a:lnTo>
                <a:lnTo>
                  <a:pt x="1606057" y="715875"/>
                </a:lnTo>
                <a:lnTo>
                  <a:pt x="890182" y="1431750"/>
                </a:lnTo>
                <a:lnTo>
                  <a:pt x="0" y="1431750"/>
                </a:lnTo>
                <a:lnTo>
                  <a:pt x="0" y="1431749"/>
                </a:lnTo>
                <a:lnTo>
                  <a:pt x="710596" y="1431749"/>
                </a:lnTo>
                <a:lnTo>
                  <a:pt x="1426657" y="7156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759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431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6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151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98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930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77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3122" y="72789"/>
            <a:ext cx="8192354" cy="655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121" y="873463"/>
            <a:ext cx="8192353" cy="530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471" y="6340428"/>
            <a:ext cx="6134099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15095" y="6340428"/>
            <a:ext cx="746119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rgbClr val="6E0F6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8CE210-1BEC-4108-AE43-672267762F6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10" name="直接连接符 21">
            <a:extLst>
              <a:ext uri="{FF2B5EF4-FFF2-40B4-BE49-F238E27FC236}">
                <a16:creationId xmlns:a16="http://schemas.microsoft.com/office/drawing/2014/main" id="{25023BB4-FB2F-49C4-A196-0363DFF01461}"/>
              </a:ext>
            </a:extLst>
          </p:cNvPr>
          <p:cNvCxnSpPr>
            <a:cxnSpLocks/>
          </p:cNvCxnSpPr>
          <p:nvPr userDrawn="1"/>
        </p:nvCxnSpPr>
        <p:spPr>
          <a:xfrm>
            <a:off x="475823" y="6340429"/>
            <a:ext cx="8192354" cy="0"/>
          </a:xfrm>
          <a:prstGeom prst="line">
            <a:avLst/>
          </a:prstGeom>
          <a:ln w="12700">
            <a:solidFill>
              <a:srgbClr val="6E0F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C77D30-1D73-4132-958E-76CB9D107BBA}"/>
              </a:ext>
            </a:extLst>
          </p:cNvPr>
          <p:cNvSpPr txBox="1">
            <a:spLocks/>
          </p:cNvSpPr>
          <p:nvPr userDrawn="1"/>
        </p:nvSpPr>
        <p:spPr>
          <a:xfrm>
            <a:off x="395579" y="6340428"/>
            <a:ext cx="858999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dirty="0">
              <a:solidFill>
                <a:srgbClr val="6E0F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8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6E0F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w"/>
        <a:defRPr sz="2400" kern="1200">
          <a:solidFill>
            <a:srgbClr val="6E0F6D"/>
          </a:solidFill>
          <a:latin typeface="+mn-lt"/>
          <a:ea typeface="+mn-ea"/>
          <a:cs typeface="+mn-cs"/>
        </a:defRPr>
      </a:lvl1pPr>
      <a:lvl2pPr marL="468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3.bin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emf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wmf"/><Relationship Id="rId12" Type="http://schemas.openxmlformats.org/officeDocument/2006/relationships/image" Target="../media/image15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3.wmf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6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92DC-8A46-42D1-8BF5-65A4BDE28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6404"/>
            <a:ext cx="7772400" cy="1538127"/>
          </a:xfrm>
        </p:spPr>
        <p:txBody>
          <a:bodyPr>
            <a:noAutofit/>
          </a:bodyPr>
          <a:lstStyle/>
          <a:p>
            <a:r>
              <a:rPr lang="zh-CN" altLang="en-US" sz="3600" dirty="0">
                <a:latin typeface="+mn-ea"/>
                <a:ea typeface="+mn-ea"/>
              </a:rPr>
              <a:t>参量阵扬声器在混响环境的声场研究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F7CE3-37EB-4C3D-B9CD-6A17AA9AB0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2" y="237310"/>
            <a:ext cx="1758875" cy="559344"/>
          </a:xfrm>
          <a:prstGeom prst="rect">
            <a:avLst/>
          </a:prstGeom>
        </p:spPr>
      </p:pic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29B8667E-ED94-4BD3-8395-79156AD16C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111240"/>
              </p:ext>
            </p:extLst>
          </p:nvPr>
        </p:nvGraphicFramePr>
        <p:xfrm>
          <a:off x="7202579" y="-1"/>
          <a:ext cx="1941421" cy="89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name="Bitmap Image" r:id="rId4" imgW="2950200" imgH="1355400" progId="Paint.Picture">
                  <p:embed/>
                </p:oleObj>
              </mc:Choice>
              <mc:Fallback>
                <p:oleObj name="Bitmap Image" r:id="rId4" imgW="2950200" imgH="1355400" progId="Paint.Picture">
                  <p:embed/>
                  <p:pic>
                    <p:nvPicPr>
                      <p:cNvPr id="1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2579" y="-1"/>
                        <a:ext cx="1941421" cy="89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副标题 2">
            <a:extLst>
              <a:ext uri="{FF2B5EF4-FFF2-40B4-BE49-F238E27FC236}">
                <a16:creationId xmlns:a16="http://schemas.microsoft.com/office/drawing/2014/main" id="{CE0D5B25-6A4D-4385-9B62-99BCFB735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9078" y="4117761"/>
            <a:ext cx="4130750" cy="1050251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/>
              <a:t>答辩人：李梦同</a:t>
            </a:r>
            <a:endParaRPr lang="en-US" altLang="zh-CN" dirty="0"/>
          </a:p>
          <a:p>
            <a:r>
              <a:rPr lang="zh-CN" altLang="en-US" dirty="0"/>
              <a:t>指导老师：卢晶 教授</a:t>
            </a:r>
            <a:endParaRPr lang="en-US" altLang="zh-CN" dirty="0"/>
          </a:p>
          <a:p>
            <a:r>
              <a:rPr lang="en-US" altLang="zh-CN" dirty="0"/>
              <a:t>2023.5.30</a:t>
            </a:r>
            <a:endParaRPr lang="zh-CN" alt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5A3CA8F-2199-44BF-9BFC-5343672D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>
                <a:solidFill>
                  <a:srgbClr val="6E0F6D"/>
                </a:solidFill>
              </a:rPr>
              <a:t>1</a:t>
            </a:fld>
            <a:endParaRPr lang="zh-CN" altLang="en-US" dirty="0">
              <a:solidFill>
                <a:srgbClr val="6E0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52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939491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0" y="930605"/>
            <a:ext cx="8368061" cy="830997"/>
            <a:chOff x="841941" y="973001"/>
            <a:chExt cx="7560707" cy="83152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1" y="973001"/>
              <a:ext cx="6424123" cy="831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理论介绍：二维矩形房间中参量阵扬声器的声场</a:t>
              </a:r>
              <a:r>
                <a:rPr lang="en-US" altLang="zh-CN" sz="2400" b="1" baseline="30000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[1]</a:t>
              </a:r>
              <a:endParaRPr lang="zh-CN" altLang="en-US" sz="2400" b="1" baseline="30000" noProof="1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B9C928-91AD-42C9-B174-A2BC85587C49}"/>
              </a:ext>
            </a:extLst>
          </p:cNvPr>
          <p:cNvSpPr txBox="1"/>
          <p:nvPr/>
        </p:nvSpPr>
        <p:spPr>
          <a:xfrm>
            <a:off x="484945" y="1488933"/>
            <a:ext cx="48712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zh-CN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模态展开法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可将</a:t>
            </a:r>
            <a:r>
              <a:rPr lang="zh-CN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准线性模型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中的超声场表示为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A26319A-D08D-48F7-9FA2-FD17002C7D36}"/>
              </a:ext>
            </a:extLst>
          </p:cNvPr>
          <p:cNvSpPr txBox="1"/>
          <p:nvPr/>
        </p:nvSpPr>
        <p:spPr>
          <a:xfrm>
            <a:off x="395466" y="5919751"/>
            <a:ext cx="836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ZHONG J. Audio sound field generated by a parametric array loudspeaker in a rectangular room with lightly damped walls[C]. 24th International Congress on Acoustics. Gyeonju, Korea, 2022..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9DA643-5FA7-40B6-9087-014B92D82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3" t="4150"/>
          <a:stretch/>
        </p:blipFill>
        <p:spPr>
          <a:xfrm>
            <a:off x="5246916" y="1591484"/>
            <a:ext cx="3256298" cy="24560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323AA8-B62A-4E4F-9E21-224A2F04C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242" y="5202526"/>
            <a:ext cx="5010260" cy="6584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D3935-AF67-475D-8527-7B9C14409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888" y="1978846"/>
            <a:ext cx="2736154" cy="6565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438D93-7E8E-49FB-9D21-186FF1C4E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401" y="4375199"/>
            <a:ext cx="6116925" cy="74962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05360BF-6053-4D05-9550-5C9F3BB9E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401" y="3068434"/>
            <a:ext cx="2821259" cy="640947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16F1F161-9A1D-4A74-9DCC-3E29FD10276B}"/>
              </a:ext>
            </a:extLst>
          </p:cNvPr>
          <p:cNvSpPr txBox="1"/>
          <p:nvPr/>
        </p:nvSpPr>
        <p:spPr>
          <a:xfrm>
            <a:off x="484945" y="2582799"/>
            <a:ext cx="48712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音频声场表示为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B0FBFD0-53BE-4FCE-BE17-7B7A7807D462}"/>
              </a:ext>
            </a:extLst>
          </p:cNvPr>
          <p:cNvSpPr txBox="1"/>
          <p:nvPr/>
        </p:nvSpPr>
        <p:spPr>
          <a:xfrm>
            <a:off x="484945" y="3724211"/>
            <a:ext cx="48712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二者的源项（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source term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）分别表示为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D959552-E761-4E42-B371-BF385D4A3C4F}"/>
              </a:ext>
            </a:extLst>
          </p:cNvPr>
          <p:cNvSpPr txBox="1"/>
          <p:nvPr/>
        </p:nvSpPr>
        <p:spPr>
          <a:xfrm>
            <a:off x="5001102" y="4023917"/>
            <a:ext cx="3554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二维矩形房间中参量阵扬声器的物理模型</a:t>
            </a:r>
            <a:r>
              <a:rPr lang="en-US" altLang="zh-CN" sz="1200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[1]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FC59BB7-0B89-4410-9BD9-F404A78192A1}"/>
              </a:ext>
            </a:extLst>
          </p:cNvPr>
          <p:cNvSpPr txBox="1"/>
          <p:nvPr/>
        </p:nvSpPr>
        <p:spPr>
          <a:xfrm>
            <a:off x="7426371" y="4643712"/>
            <a:ext cx="960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（线声源）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003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612506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0" y="930605"/>
            <a:ext cx="8368061" cy="830997"/>
            <a:chOff x="841941" y="973001"/>
            <a:chExt cx="7560707" cy="83152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1" y="973001"/>
              <a:ext cx="6424123" cy="831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基于理论的数值仿真</a:t>
              </a:r>
              <a:r>
                <a:rPr lang="en-US" altLang="zh-CN" sz="2400" b="1" baseline="30000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[1]</a:t>
              </a:r>
              <a:endParaRPr lang="zh-CN" altLang="en-US" sz="2400" b="1" baseline="30000" noProof="1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A26319A-D08D-48F7-9FA2-FD17002C7D36}"/>
              </a:ext>
            </a:extLst>
          </p:cNvPr>
          <p:cNvSpPr txBox="1"/>
          <p:nvPr/>
        </p:nvSpPr>
        <p:spPr>
          <a:xfrm>
            <a:off x="395466" y="5919751"/>
            <a:ext cx="836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ZHONG J. Audio sound field generated by a parametric array loudspeaker in a rectangular room with lightly damped walls[C]. 24th International Congress on Acoustics. Gyeonju, Korea, 2022..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2549565-A8EC-48E6-8B1B-CC03E7990253}"/>
              </a:ext>
            </a:extLst>
          </p:cNvPr>
          <p:cNvGrpSpPr/>
          <p:nvPr/>
        </p:nvGrpSpPr>
        <p:grpSpPr>
          <a:xfrm>
            <a:off x="879252" y="1505852"/>
            <a:ext cx="7385495" cy="3782072"/>
            <a:chOff x="723603" y="1484587"/>
            <a:chExt cx="7567109" cy="39155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0BEBCA4-3240-4D15-BE28-06B4D291F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053"/>
            <a:stretch/>
          </p:blipFill>
          <p:spPr>
            <a:xfrm>
              <a:off x="723603" y="1502635"/>
              <a:ext cx="2491832" cy="202750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0C7E8D-F75D-4A5E-A189-D81667AA4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890" y="3445528"/>
              <a:ext cx="2421934" cy="195460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ABDDF79-0888-48F8-B22B-D824761F5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8844" y="1493456"/>
              <a:ext cx="2491831" cy="202272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01E4B60-E6B5-4D7E-991D-2B36D7475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23488" y="3445528"/>
              <a:ext cx="2410510" cy="1912633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793F23C-FE75-4EB8-AE0F-71D1F3E32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164"/>
            <a:stretch/>
          </p:blipFill>
          <p:spPr>
            <a:xfrm>
              <a:off x="5855038" y="1484587"/>
              <a:ext cx="2435674" cy="2008272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704F607-7696-4645-90D0-F25751FC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49668" y="3418856"/>
              <a:ext cx="2410510" cy="1955697"/>
            </a:xfrm>
            <a:prstGeom prst="rect">
              <a:avLst/>
            </a:prstGeom>
          </p:spPr>
        </p:pic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E59302EE-DB27-45CE-B2D3-83EA92992867}"/>
              </a:ext>
            </a:extLst>
          </p:cNvPr>
          <p:cNvSpPr txBox="1"/>
          <p:nvPr/>
        </p:nvSpPr>
        <p:spPr>
          <a:xfrm>
            <a:off x="741890" y="5248733"/>
            <a:ext cx="763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准刚性壁面二维房间以及自由场中参量阵扬声器的声场。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(a)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(b)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分别为混响环境中声源位于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𝐿</a:t>
            </a:r>
            <a:r>
              <a:rPr lang="zh-CN" altLang="en-US" sz="1200" baseline="-25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𝑥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/2, 0.1 m)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，辐射方向为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(0, 1)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的超声声场和音频声场；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(c)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(d)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分别为混响环境中声源位于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(0.1 m, 0.1 m)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，辐射方向为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(0.3, 1)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的超声声场和音频声场；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(e)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(f)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分别为自由场中的超声声场和音频声场</a:t>
            </a:r>
            <a:r>
              <a:rPr lang="en-US" altLang="zh-CN" sz="1200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[1]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54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921554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0" y="930605"/>
            <a:ext cx="8368061" cy="506412"/>
            <a:chOff x="841941" y="973001"/>
            <a:chExt cx="7560707" cy="5067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1" y="973001"/>
              <a:ext cx="7415537" cy="461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实验：准刚性壁面矩形房间中参量阵扬声器的二维声场测量</a:t>
              </a:r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24" name="内容占位符 5">
            <a:extLst>
              <a:ext uri="{FF2B5EF4-FFF2-40B4-BE49-F238E27FC236}">
                <a16:creationId xmlns:a16="http://schemas.microsoft.com/office/drawing/2014/main" id="{01FC677A-1A24-4C08-BB5B-CA0A9ACC833A}"/>
              </a:ext>
            </a:extLst>
          </p:cNvPr>
          <p:cNvSpPr txBox="1">
            <a:spLocks/>
          </p:cNvSpPr>
          <p:nvPr/>
        </p:nvSpPr>
        <p:spPr>
          <a:xfrm>
            <a:off x="380287" y="1672560"/>
            <a:ext cx="4756256" cy="18280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w"/>
              <a:defRPr sz="2400" kern="1200">
                <a:solidFill>
                  <a:srgbClr val="6E0F6D"/>
                </a:solidFill>
                <a:latin typeface="+mn-lt"/>
                <a:ea typeface="+mn-ea"/>
                <a:cs typeface="+mn-cs"/>
              </a:defRPr>
            </a:lvl1pPr>
            <a:lvl2pPr marL="468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准刚性壁面矩形房间：有机玻璃箱子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sz="1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>
              <a:lnSpc>
                <a:spcPct val="50000"/>
              </a:lnSpc>
            </a:pPr>
            <a:r>
              <a:rPr lang="zh-CN" altLang="en-US" sz="1800" kern="100" dirty="0">
                <a:solidFill>
                  <a:srgbClr val="6A005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良好的声学特性（高声阻抗率）</a:t>
            </a:r>
            <a:endParaRPr lang="en-US" altLang="zh-CN" sz="1800" kern="100" dirty="0">
              <a:solidFill>
                <a:srgbClr val="6A005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>
              <a:lnSpc>
                <a:spcPct val="50000"/>
              </a:lnSpc>
            </a:pPr>
            <a:r>
              <a:rPr lang="zh-CN" altLang="en-US" sz="1800" kern="100" dirty="0">
                <a:solidFill>
                  <a:srgbClr val="6A005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隔声，减小环境干扰</a:t>
            </a:r>
            <a:endParaRPr lang="en-US" altLang="zh-CN" sz="1800" kern="100" dirty="0">
              <a:solidFill>
                <a:srgbClr val="6A005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>
              <a:lnSpc>
                <a:spcPct val="50000"/>
              </a:lnSpc>
            </a:pPr>
            <a:r>
              <a:rPr lang="zh-CN" altLang="en-US" sz="1800" kern="100" dirty="0">
                <a:solidFill>
                  <a:srgbClr val="6A005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面积小，能够实现高空间分辨率的测量</a:t>
            </a:r>
            <a:endParaRPr lang="en-US" altLang="zh-CN" sz="1800" kern="100" dirty="0">
              <a:solidFill>
                <a:srgbClr val="6A005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/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sz="18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D686B8E-D032-40F0-85ED-4B504C227032}"/>
              </a:ext>
            </a:extLst>
          </p:cNvPr>
          <p:cNvSpPr txBox="1"/>
          <p:nvPr/>
        </p:nvSpPr>
        <p:spPr>
          <a:xfrm>
            <a:off x="5090995" y="5883716"/>
            <a:ext cx="3203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实验所用的有机玻璃箱子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C2AB3B8-8743-4745-B6B0-FCEE38258C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t="6609" r="22000" b="5739"/>
          <a:stretch/>
        </p:blipFill>
        <p:spPr>
          <a:xfrm>
            <a:off x="5025225" y="1677725"/>
            <a:ext cx="3389687" cy="4187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5">
                <a:extLst>
                  <a:ext uri="{FF2B5EF4-FFF2-40B4-BE49-F238E27FC236}">
                    <a16:creationId xmlns:a16="http://schemas.microsoft.com/office/drawing/2014/main" id="{3F873E62-76B7-49EF-8FA0-AA63A8E3C8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0287" y="3597997"/>
                <a:ext cx="4756256" cy="80984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w"/>
                  <a:defRPr sz="2400" kern="1200">
                    <a:solidFill>
                      <a:srgbClr val="6E0F6D"/>
                    </a:solidFill>
                    <a:latin typeface="+mn-lt"/>
                    <a:ea typeface="+mn-ea"/>
                    <a:cs typeface="+mn-cs"/>
                  </a:defRPr>
                </a:lvl1pPr>
                <a:lvl2pPr marL="468000" indent="-2286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20000" indent="-2286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长：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en-US" sz="1800" i="1" kern="10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radPr>
                      <m:deg/>
                      <m:e>
                        <m:r>
                          <a:rPr lang="en-US" altLang="zh-CN" sz="1800" kern="10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2</m:t>
                        </m:r>
                      </m:e>
                    </m:rad>
                    <m:r>
                      <a:rPr lang="zh-CN" altLang="en-US" sz="1800" i="1" kern="100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≈</m:t>
                    </m:r>
                    <m:r>
                      <a:rPr lang="en-US" altLang="zh-CN" sz="1800" b="0" i="1" kern="100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1.414</m:t>
                    </m:r>
                  </m:oMath>
                </a14:m>
                <a:r>
                  <a:rPr lang="en-US" altLang="zh-CN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m</a:t>
                </a:r>
                <a:r>
                  <a:rPr lang="zh-CN" altLang="en-US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，宽：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800" b="0" i="1" kern="1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n-US" altLang="zh-CN" sz="1800" b="0" i="0" kern="100" dirty="0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800" b="0" i="0" kern="100" dirty="0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e</m:t>
                    </m:r>
                    <m:r>
                      <a:rPr lang="el-GR" altLang="zh-CN" sz="1800" b="0" i="1" kern="1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≈1.156</m:t>
                    </m:r>
                  </m:oMath>
                </a14:m>
                <a:r>
                  <a:rPr lang="en-US" altLang="zh-CN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m</a:t>
                </a:r>
              </a:p>
              <a:p>
                <a:pPr marL="0" indent="0">
                  <a:buNone/>
                </a:pPr>
                <a:r>
                  <a:rPr lang="en-US" altLang="zh-CN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   </a:t>
                </a:r>
                <a:r>
                  <a:rPr lang="zh-CN" altLang="en-US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（</a:t>
                </a:r>
                <a:r>
                  <a:rPr lang="zh-CN" altLang="en-US" sz="16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防止模态简并）</a:t>
                </a:r>
                <a:endParaRPr lang="en-US" altLang="zh-CN" sz="1600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sz="1800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sz="1800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endParaRPr lang="zh-CN" altLang="en-US" sz="1800" dirty="0"/>
              </a:p>
            </p:txBody>
          </p:sp>
        </mc:Choice>
        <mc:Fallback xmlns="">
          <p:sp>
            <p:nvSpPr>
              <p:cNvPr id="17" name="内容占位符 5">
                <a:extLst>
                  <a:ext uri="{FF2B5EF4-FFF2-40B4-BE49-F238E27FC236}">
                    <a16:creationId xmlns:a16="http://schemas.microsoft.com/office/drawing/2014/main" id="{3F873E62-76B7-49EF-8FA0-AA63A8E3C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87" y="3597997"/>
                <a:ext cx="4756256" cy="809847"/>
              </a:xfrm>
              <a:prstGeom prst="rect">
                <a:avLst/>
              </a:prstGeom>
              <a:blipFill>
                <a:blip r:embed="rId5"/>
                <a:stretch>
                  <a:fillRect l="-768" t="-6015" b="-7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5">
                <a:extLst>
                  <a:ext uri="{FF2B5EF4-FFF2-40B4-BE49-F238E27FC236}">
                    <a16:creationId xmlns:a16="http://schemas.microsoft.com/office/drawing/2014/main" id="{B24ED8AE-BAD7-4625-9BA4-25313BBCC5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3830" y="4559508"/>
                <a:ext cx="5147540" cy="140457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w"/>
                  <a:defRPr sz="2400" kern="1200">
                    <a:solidFill>
                      <a:srgbClr val="6E0F6D"/>
                    </a:solidFill>
                    <a:latin typeface="+mn-lt"/>
                    <a:ea typeface="+mn-ea"/>
                    <a:cs typeface="+mn-cs"/>
                  </a:defRPr>
                </a:lvl1pPr>
                <a:lvl2pPr marL="468000" indent="-2286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20000" indent="-2286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8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分辨率 </a:t>
                </a:r>
                <a:r>
                  <a:rPr lang="en-US" altLang="zh-CN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2 cm</a:t>
                </a:r>
                <a:r>
                  <a:rPr lang="zh-CN" altLang="en-US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                                                          测量 </a:t>
                </a:r>
                <a14:m>
                  <m:oMath xmlns:m="http://schemas.openxmlformats.org/officeDocument/2006/math">
                    <m:r>
                      <a:rPr lang="en-US" altLang="zh-CN" sz="1800" b="0" i="1" kern="1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68</m:t>
                    </m:r>
                    <m:r>
                      <a:rPr lang="en-US" altLang="zh-CN" sz="1800" b="0" i="1" kern="1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×56=3808</m:t>
                    </m:r>
                  </m:oMath>
                </a14:m>
                <a:r>
                  <a:rPr lang="en-US" altLang="zh-CN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</a:t>
                </a:r>
                <a:r>
                  <a:rPr lang="zh-CN" altLang="en-US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个格点                               手动测量无法实现！</a:t>
                </a:r>
                <a:endParaRPr lang="en-US" altLang="zh-CN" sz="1800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r>
                  <a:rPr lang="en-US" altLang="zh-CN" sz="1800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   </a:t>
                </a:r>
              </a:p>
              <a:p>
                <a:pPr marL="0" indent="0">
                  <a:buNone/>
                </a:pPr>
                <a:endParaRPr lang="en-US" altLang="zh-CN" sz="1800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endParaRPr lang="zh-CN" altLang="en-US" sz="1800" dirty="0"/>
              </a:p>
            </p:txBody>
          </p:sp>
        </mc:Choice>
        <mc:Fallback xmlns="">
          <p:sp>
            <p:nvSpPr>
              <p:cNvPr id="11" name="内容占位符 5">
                <a:extLst>
                  <a:ext uri="{FF2B5EF4-FFF2-40B4-BE49-F238E27FC236}">
                    <a16:creationId xmlns:a16="http://schemas.microsoft.com/office/drawing/2014/main" id="{B24ED8AE-BAD7-4625-9BA4-25313BBCC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" y="4559508"/>
                <a:ext cx="5147540" cy="1404570"/>
              </a:xfrm>
              <a:prstGeom prst="rect">
                <a:avLst/>
              </a:prstGeom>
              <a:blipFill>
                <a:blip r:embed="rId6"/>
                <a:stretch>
                  <a:fillRect l="-8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17787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49114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0" y="930605"/>
            <a:ext cx="8368061" cy="506412"/>
            <a:chOff x="841941" y="973001"/>
            <a:chExt cx="7560707" cy="5067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1" y="973001"/>
              <a:ext cx="7415537" cy="461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实验：准刚性壁面矩形房间中参量阵扬声器的二维声场测量</a:t>
              </a:r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24" name="内容占位符 5">
            <a:extLst>
              <a:ext uri="{FF2B5EF4-FFF2-40B4-BE49-F238E27FC236}">
                <a16:creationId xmlns:a16="http://schemas.microsoft.com/office/drawing/2014/main" id="{01FC677A-1A24-4C08-BB5B-CA0A9ACC833A}"/>
              </a:ext>
            </a:extLst>
          </p:cNvPr>
          <p:cNvSpPr txBox="1">
            <a:spLocks/>
          </p:cNvSpPr>
          <p:nvPr/>
        </p:nvSpPr>
        <p:spPr>
          <a:xfrm>
            <a:off x="380287" y="1600998"/>
            <a:ext cx="4934456" cy="392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w"/>
              <a:defRPr sz="2400" kern="1200">
                <a:solidFill>
                  <a:srgbClr val="6E0F6D"/>
                </a:solidFill>
                <a:latin typeface="+mn-lt"/>
                <a:ea typeface="+mn-ea"/>
                <a:cs typeface="+mn-cs"/>
              </a:defRPr>
            </a:lvl1pPr>
            <a:lvl2pPr marL="468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自动化二维声场测量系统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sz="18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CFEB4BE-91CC-4EED-856C-6A4B81B92FCF}"/>
              </a:ext>
            </a:extLst>
          </p:cNvPr>
          <p:cNvSpPr txBox="1"/>
          <p:nvPr/>
        </p:nvSpPr>
        <p:spPr>
          <a:xfrm>
            <a:off x="1013931" y="5963608"/>
            <a:ext cx="3203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12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自动化测量系统机械部分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D686B8E-D032-40F0-85ED-4B504C227032}"/>
              </a:ext>
            </a:extLst>
          </p:cNvPr>
          <p:cNvSpPr txBox="1"/>
          <p:nvPr/>
        </p:nvSpPr>
        <p:spPr>
          <a:xfrm>
            <a:off x="5220386" y="5947706"/>
            <a:ext cx="3203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自动化测量系统硬件部分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E96708-AC8C-493B-BA3A-CCB1B10E9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78" y="1751913"/>
            <a:ext cx="3804267" cy="19578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CA5CF80-C659-48E8-A9FE-43C5B06FD1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6"/>
          <a:stretch/>
        </p:blipFill>
        <p:spPr>
          <a:xfrm>
            <a:off x="638354" y="2107254"/>
            <a:ext cx="4023357" cy="38258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2DE049-C0FB-4122-AA2E-36EFEF5F6F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89"/>
          <a:stretch/>
        </p:blipFill>
        <p:spPr>
          <a:xfrm>
            <a:off x="5520996" y="4011109"/>
            <a:ext cx="2652401" cy="192423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AA70828-BC28-4992-82B0-6C690137163E}"/>
              </a:ext>
            </a:extLst>
          </p:cNvPr>
          <p:cNvSpPr txBox="1"/>
          <p:nvPr/>
        </p:nvSpPr>
        <p:spPr>
          <a:xfrm>
            <a:off x="5185105" y="3657769"/>
            <a:ext cx="3203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13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自动化测量系统示意图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658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150294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0" y="930605"/>
            <a:ext cx="8368061" cy="506412"/>
            <a:chOff x="841941" y="973001"/>
            <a:chExt cx="7560707" cy="5067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1" y="973001"/>
              <a:ext cx="7415537" cy="461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实验：准刚性壁面矩形房间中参量阵扬声器的二维声场测量</a:t>
              </a:r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24" name="内容占位符 5">
            <a:extLst>
              <a:ext uri="{FF2B5EF4-FFF2-40B4-BE49-F238E27FC236}">
                <a16:creationId xmlns:a16="http://schemas.microsoft.com/office/drawing/2014/main" id="{01FC677A-1A24-4C08-BB5B-CA0A9ACC833A}"/>
              </a:ext>
            </a:extLst>
          </p:cNvPr>
          <p:cNvSpPr txBox="1">
            <a:spLocks/>
          </p:cNvSpPr>
          <p:nvPr/>
        </p:nvSpPr>
        <p:spPr>
          <a:xfrm>
            <a:off x="387970" y="1665364"/>
            <a:ext cx="4408834" cy="44658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w"/>
              <a:defRPr sz="2400" kern="1200">
                <a:solidFill>
                  <a:srgbClr val="6E0F6D"/>
                </a:solidFill>
                <a:latin typeface="+mn-lt"/>
                <a:ea typeface="+mn-ea"/>
                <a:cs typeface="+mn-cs"/>
              </a:defRPr>
            </a:lvl1pPr>
            <a:lvl2pPr marL="468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实验配置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sz="7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>
              <a:lnSpc>
                <a:spcPct val="50000"/>
              </a:lnSpc>
            </a:pP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箱体置于消声室大厅中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实验耗时较长，温度范围 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℃ 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~ 14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℃，相对湿度 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61% ~ 70%</a:t>
            </a:r>
          </a:p>
          <a:p>
            <a:pPr lvl="1">
              <a:lnSpc>
                <a:spcPct val="50000"/>
              </a:lnSpc>
            </a:pP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使用实验室自制的圆形参量阵扬声器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音频声频率 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500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1k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2k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4kHz         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声轴</a:t>
            </a:r>
            <a:r>
              <a:rPr lang="zh-CN" altLang="en-US" sz="1800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垂直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壁面、与壁面成 </a:t>
            </a:r>
            <a:r>
              <a:rPr lang="en-US" altLang="zh-CN" sz="1800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15°          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共 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8 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种情况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  <a:p>
            <a:pPr lvl="1">
              <a:lnSpc>
                <a:spcPct val="50000"/>
              </a:lnSpc>
            </a:pP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B&amp;K 4135 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型 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1/4 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英寸电容式传声器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D686B8E-D032-40F0-85ED-4B504C227032}"/>
              </a:ext>
            </a:extLst>
          </p:cNvPr>
          <p:cNvSpPr txBox="1"/>
          <p:nvPr/>
        </p:nvSpPr>
        <p:spPr>
          <a:xfrm>
            <a:off x="5106619" y="5548524"/>
            <a:ext cx="3203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15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混响环境二维声场测量实验装置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1BB1400-5318-4BD2-A0D9-D1D71F121B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1" r="16752"/>
          <a:stretch/>
        </p:blipFill>
        <p:spPr>
          <a:xfrm>
            <a:off x="4885509" y="1830138"/>
            <a:ext cx="3802622" cy="3637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05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040302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0" y="930605"/>
            <a:ext cx="8368061" cy="506412"/>
            <a:chOff x="841941" y="973001"/>
            <a:chExt cx="7560707" cy="5067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1" y="973001"/>
              <a:ext cx="7415537" cy="461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实验：准刚性壁面矩形房间中参量阵扬声器的二维声场测量</a:t>
              </a:r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4B62CC-8EA8-45B5-98AA-0F2E11F797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54" r="5031"/>
          <a:stretch/>
        </p:blipFill>
        <p:spPr>
          <a:xfrm>
            <a:off x="3306557" y="1668130"/>
            <a:ext cx="2409912" cy="20347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72542C-C228-43AC-8B97-85EA6959A6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54"/>
          <a:stretch/>
        </p:blipFill>
        <p:spPr>
          <a:xfrm>
            <a:off x="3296532" y="3808420"/>
            <a:ext cx="2546408" cy="20347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24F260D-E1FA-4F7F-8D32-E0F2E9D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34" t="6091" r="5924" b="2384"/>
          <a:stretch/>
        </p:blipFill>
        <p:spPr>
          <a:xfrm>
            <a:off x="967568" y="1717429"/>
            <a:ext cx="2315188" cy="19535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0A3BA-7407-4FD1-AF64-215F24FD46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03" t="4215" r="4956" b="2432"/>
          <a:stretch/>
        </p:blipFill>
        <p:spPr>
          <a:xfrm>
            <a:off x="961930" y="3810115"/>
            <a:ext cx="2337554" cy="199176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2135C63-B82F-49CC-B81A-96C20CEFF690}"/>
              </a:ext>
            </a:extLst>
          </p:cNvPr>
          <p:cNvSpPr txBox="1"/>
          <p:nvPr/>
        </p:nvSpPr>
        <p:spPr>
          <a:xfrm>
            <a:off x="1052503" y="5868923"/>
            <a:ext cx="7050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16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混响环境声场测量结果。第一行，声轴垂直壁面，第二行，声轴与壁面成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度；第一列，超声场，第二列，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500 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，第三列，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 kHz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5912C16-B09F-4BB0-80A9-DE4E577AA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93" y="1736188"/>
            <a:ext cx="2188390" cy="19096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E638482-E0DA-47CE-9884-42F54FF5DF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22" y="3877719"/>
            <a:ext cx="2186520" cy="1909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52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13188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0" y="930605"/>
            <a:ext cx="8368061" cy="506412"/>
            <a:chOff x="841941" y="973001"/>
            <a:chExt cx="7560707" cy="5067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1" y="973001"/>
              <a:ext cx="7415537" cy="461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实验：准刚性壁面矩形房间中参量阵扬声器的二维声场测量</a:t>
              </a:r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57FB974-B6C0-4EA4-A928-9ADA866A7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9" t="5554" r="5434" b="2490"/>
          <a:stretch/>
        </p:blipFill>
        <p:spPr>
          <a:xfrm>
            <a:off x="328045" y="1736558"/>
            <a:ext cx="2286318" cy="19249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C8BBC1-9C25-422B-A09C-9F43530204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36" r="6004"/>
          <a:stretch/>
        </p:blipFill>
        <p:spPr>
          <a:xfrm>
            <a:off x="251525" y="3769519"/>
            <a:ext cx="2350151" cy="198495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7728D57-6412-4201-90F1-E42B136A65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22" t="4500" r="6110" b="1978"/>
          <a:stretch/>
        </p:blipFill>
        <p:spPr>
          <a:xfrm>
            <a:off x="2646795" y="1691135"/>
            <a:ext cx="2286319" cy="197289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DC85EAF-B40E-4DC1-A8C8-62292D9E2C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51" t="5185" r="7101" b="3069"/>
          <a:stretch/>
        </p:blipFill>
        <p:spPr>
          <a:xfrm>
            <a:off x="2667850" y="3750468"/>
            <a:ext cx="2241966" cy="193282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688D1F2-EBD4-4448-9065-32A1E528DBF9}"/>
              </a:ext>
            </a:extLst>
          </p:cNvPr>
          <p:cNvSpPr txBox="1"/>
          <p:nvPr/>
        </p:nvSpPr>
        <p:spPr>
          <a:xfrm>
            <a:off x="440437" y="5730326"/>
            <a:ext cx="4357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17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混响环境声场测量结果。第一行，声轴垂直壁面，第二行，声轴与壁面成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度；第一列，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 kHz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，第二列，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 kHz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2">
                <a:extLst>
                  <a:ext uri="{FF2B5EF4-FFF2-40B4-BE49-F238E27FC236}">
                    <a16:creationId xmlns:a16="http://schemas.microsoft.com/office/drawing/2014/main" id="{717993E3-FE46-48D7-863C-30EB6C8D25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6985" y="1621949"/>
                <a:ext cx="3906082" cy="4413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8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超声能量集中，指向性很强</a:t>
                </a:r>
                <a:endParaRPr lang="en-US" altLang="zh-CN" sz="18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endParaRPr lang="en-US" altLang="zh-CN" sz="1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8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与自由场中的声场相比，音频声场较为复杂，存在多个峰谷       相邻峰值之间大致为</a:t>
                </a:r>
                <a:r>
                  <a:rPr lang="zh-CN" altLang="en-US" sz="1800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音频声半波长</a:t>
                </a:r>
                <a:endParaRPr lang="en-US" altLang="zh-CN" sz="1800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endParaRPr lang="en-US" altLang="zh-CN" sz="1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800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声轴垂直壁面</a:t>
                </a:r>
                <a:r>
                  <a:rPr lang="zh-CN" altLang="en-US" sz="18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时音频声</a:t>
                </a:r>
                <a:r>
                  <a:rPr lang="zh-CN" altLang="en-US" sz="1800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低频</a:t>
                </a:r>
                <a:r>
                  <a:rPr lang="zh-CN" altLang="en-US" sz="18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指向性并不显著，</a:t>
                </a:r>
                <a:r>
                  <a:rPr lang="zh-CN" altLang="en-US" sz="1800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高频</a:t>
                </a:r>
                <a:r>
                  <a:rPr lang="zh-CN" altLang="en-US" sz="18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指向性很好</a:t>
                </a:r>
                <a:endParaRPr lang="en-US" altLang="zh-CN" sz="18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</a:pPr>
                <a:endParaRPr lang="en-US" altLang="zh-CN" sz="1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800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声轴与壁面夹角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altLang="zh-CN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时</a:t>
                </a:r>
                <a:r>
                  <a:rPr lang="zh-CN" altLang="en-US" sz="18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，音频声能量集中，体现出了较好的指向性</a:t>
                </a:r>
                <a:endParaRPr lang="en-US" altLang="zh-CN" sz="18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2" name="文本框 12">
                <a:extLst>
                  <a:ext uri="{FF2B5EF4-FFF2-40B4-BE49-F238E27FC236}">
                    <a16:creationId xmlns:a16="http://schemas.microsoft.com/office/drawing/2014/main" id="{717993E3-FE46-48D7-863C-30EB6C8D2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6985" y="1621949"/>
                <a:ext cx="3906082" cy="4413196"/>
              </a:xfrm>
              <a:prstGeom prst="rect">
                <a:avLst/>
              </a:prstGeom>
              <a:blipFill>
                <a:blip r:embed="rId8"/>
                <a:stretch>
                  <a:fillRect l="-1092" r="-12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97424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636614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0" y="930605"/>
            <a:ext cx="8368061" cy="506412"/>
            <a:chOff x="841941" y="973001"/>
            <a:chExt cx="7560707" cy="5067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1" y="973001"/>
              <a:ext cx="7415537" cy="461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总结与展望</a:t>
              </a:r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E3C8031-C091-40CA-8E2E-45C227F87EDF}"/>
              </a:ext>
            </a:extLst>
          </p:cNvPr>
          <p:cNvSpPr txBox="1"/>
          <p:nvPr/>
        </p:nvSpPr>
        <p:spPr>
          <a:xfrm>
            <a:off x="708337" y="1618276"/>
            <a:ext cx="120015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spc="300" noProof="1">
                <a:solidFill>
                  <a:srgbClr val="6A0160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  <a:endParaRPr lang="zh-CN" altLang="en-US" sz="2200" dirty="0">
              <a:latin typeface="+mn-lt"/>
            </a:endParaRPr>
          </a:p>
        </p:txBody>
      </p:sp>
      <p:sp>
        <p:nvSpPr>
          <p:cNvPr id="21" name="文本框 12">
            <a:extLst>
              <a:ext uri="{FF2B5EF4-FFF2-40B4-BE49-F238E27FC236}">
                <a16:creationId xmlns:a16="http://schemas.microsoft.com/office/drawing/2014/main" id="{8EA09A79-2A92-465E-A9A9-96810CF9A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933" y="1982993"/>
            <a:ext cx="7167347" cy="168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自由场中参量阵扬声器的声场理论研究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参量阵扬声器音频声指向性的实验测量，</a:t>
            </a:r>
            <a:r>
              <a:rPr lang="zh-CN" altLang="en-US" sz="1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验证了球卷积指向性模型</a:t>
            </a:r>
            <a:endParaRPr lang="en-US" altLang="zh-CN" sz="18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混响环境中参量阵扬声器的声场理论研究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首次完成了混响环境中参量阵扬声器的声场测量实验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7F8019D-CDBF-49E9-BEA5-4E3271FA0EDB}"/>
              </a:ext>
            </a:extLst>
          </p:cNvPr>
          <p:cNvSpPr txBox="1"/>
          <p:nvPr/>
        </p:nvSpPr>
        <p:spPr>
          <a:xfrm>
            <a:off x="708336" y="3874804"/>
            <a:ext cx="15457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spc="300" noProof="1">
                <a:solidFill>
                  <a:srgbClr val="6A0160"/>
                </a:solidFill>
                <a:latin typeface="微软雅黑" panose="020B0503020204020204" charset="-122"/>
                <a:ea typeface="微软雅黑" panose="020B0503020204020204" charset="-122"/>
              </a:rPr>
              <a:t>展望</a:t>
            </a:r>
            <a:endParaRPr lang="zh-CN" altLang="en-US" sz="2200" dirty="0">
              <a:latin typeface="+mn-lt"/>
            </a:endParaRPr>
          </a:p>
        </p:txBody>
      </p:sp>
      <p:sp>
        <p:nvSpPr>
          <p:cNvPr id="24" name="文本框 12">
            <a:extLst>
              <a:ext uri="{FF2B5EF4-FFF2-40B4-BE49-F238E27FC236}">
                <a16:creationId xmlns:a16="http://schemas.microsoft.com/office/drawing/2014/main" id="{0E65E420-A7C9-4237-862E-8AEEC1CF4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932" y="4239607"/>
            <a:ext cx="4859022" cy="12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低频指向性测量结果的探究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理论拓展到宽频信号情形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改变壁面条件以研究不同混响环境中的声场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7293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C5C6F-D1DE-4B48-BEE3-6A5AAE250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21" y="490689"/>
            <a:ext cx="8192353" cy="53035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CN" altLang="en-US" sz="4800" dirty="0">
                <a:solidFill>
                  <a:srgbClr val="6A005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谢谢</a:t>
            </a:r>
            <a:endParaRPr lang="zh-CN" altLang="en-US" sz="2800" dirty="0">
              <a:solidFill>
                <a:srgbClr val="6A005F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0AC5B-CC7A-4538-A92E-719782474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BEE80F0-894F-4D49-BA62-3ED6F1D79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0763"/>
          <a:stretch/>
        </p:blipFill>
        <p:spPr>
          <a:xfrm>
            <a:off x="512640" y="82162"/>
            <a:ext cx="411090" cy="65582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D87DC77-56DF-4787-A766-C473F26E8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854"/>
          <a:stretch/>
        </p:blipFill>
        <p:spPr>
          <a:xfrm>
            <a:off x="7412688" y="138148"/>
            <a:ext cx="1228003" cy="501518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:a16="http://schemas.microsoft.com/office/drawing/2014/main" id="{EA55204A-F409-4B9F-AC37-1BC88B70608C}"/>
              </a:ext>
            </a:extLst>
          </p:cNvPr>
          <p:cNvSpPr txBox="1">
            <a:spLocks/>
          </p:cNvSpPr>
          <p:nvPr/>
        </p:nvSpPr>
        <p:spPr>
          <a:xfrm>
            <a:off x="5773542" y="4134893"/>
            <a:ext cx="3278291" cy="1506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w"/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68000" indent="-228600" algn="l" defTabSz="914400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2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6E0F6D"/>
                </a:solidFill>
              </a:rPr>
              <a:t>答辩人：李梦同</a:t>
            </a:r>
            <a:endParaRPr lang="en-US" altLang="zh-CN" dirty="0">
              <a:solidFill>
                <a:srgbClr val="6E0F6D"/>
              </a:solidFill>
            </a:endParaRPr>
          </a:p>
          <a:p>
            <a:r>
              <a:rPr lang="zh-CN" altLang="en-US" dirty="0">
                <a:solidFill>
                  <a:srgbClr val="6E0F6D"/>
                </a:solidFill>
              </a:rPr>
              <a:t>指导老师：卢晶 教授</a:t>
            </a:r>
            <a:endParaRPr lang="en-US" altLang="zh-CN" dirty="0">
              <a:solidFill>
                <a:srgbClr val="6E0F6D"/>
              </a:solidFill>
            </a:endParaRPr>
          </a:p>
          <a:p>
            <a:r>
              <a:rPr lang="en-US" altLang="zh-CN" dirty="0">
                <a:solidFill>
                  <a:srgbClr val="6E0F6D"/>
                </a:solidFill>
              </a:rPr>
              <a:t>2023.5.30</a:t>
            </a:r>
            <a:endParaRPr lang="zh-CN" altLang="en-US" dirty="0">
              <a:solidFill>
                <a:srgbClr val="6E0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00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B09B9-213B-4B4D-AA59-029CA836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99" y="40894"/>
            <a:ext cx="8192354" cy="655092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6E0F6D"/>
                </a:solidFill>
              </a:rPr>
              <a:t>目录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9BBC2-454F-477D-9CA3-26C54146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BAC5FD24-5E47-4412-ACF3-C469DAC46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84" y="1370894"/>
            <a:ext cx="3714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0BCA710-286A-4850-9B00-693E89D29ABB}"/>
              </a:ext>
            </a:extLst>
          </p:cNvPr>
          <p:cNvSpPr/>
          <p:nvPr/>
        </p:nvSpPr>
        <p:spPr>
          <a:xfrm>
            <a:off x="683484" y="1459194"/>
            <a:ext cx="293687" cy="292100"/>
          </a:xfrm>
          <a:prstGeom prst="ellipse">
            <a:avLst/>
          </a:prstGeom>
          <a:solidFill>
            <a:srgbClr val="6A0160"/>
          </a:solidFill>
          <a:ln>
            <a:solidFill>
              <a:srgbClr val="6A0160"/>
            </a:solidFill>
          </a:ln>
          <a:effectLst>
            <a:outerShdw blurRad="63500" sx="102000" sy="102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文本框 16">
            <a:extLst>
              <a:ext uri="{FF2B5EF4-FFF2-40B4-BE49-F238E27FC236}">
                <a16:creationId xmlns:a16="http://schemas.microsoft.com/office/drawing/2014/main" id="{F2144A2E-0625-4579-A484-B110903BD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821" y="1306283"/>
            <a:ext cx="3633529" cy="59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D6AA68-C0C4-477E-9E18-62AAE1575550}"/>
              </a:ext>
            </a:extLst>
          </p:cNvPr>
          <p:cNvSpPr txBox="1"/>
          <p:nvPr/>
        </p:nvSpPr>
        <p:spPr>
          <a:xfrm>
            <a:off x="1216883" y="2532477"/>
            <a:ext cx="3710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自由场中的声场研究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6F64882-FE8D-4754-A970-E03A2DB126F4}"/>
              </a:ext>
            </a:extLst>
          </p:cNvPr>
          <p:cNvSpPr/>
          <p:nvPr/>
        </p:nvSpPr>
        <p:spPr>
          <a:xfrm>
            <a:off x="683484" y="2663529"/>
            <a:ext cx="293687" cy="293688"/>
          </a:xfrm>
          <a:prstGeom prst="ellipse">
            <a:avLst/>
          </a:prstGeom>
          <a:solidFill>
            <a:srgbClr val="6A0160"/>
          </a:solidFill>
          <a:ln>
            <a:solidFill>
              <a:srgbClr val="6A0160"/>
            </a:solidFill>
          </a:ln>
          <a:effectLst>
            <a:outerShdw blurRad="63500" sx="102000" sy="102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455B74B9-5FF7-4CDA-9E93-7FC8BBBD9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84" y="2740906"/>
            <a:ext cx="37147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DF1952EE-1E93-41D9-979A-4F929BE49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84" y="3521956"/>
            <a:ext cx="10318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</a:t>
            </a: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D7F7370A-0522-47D2-938F-A5414CEE8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84" y="3729919"/>
            <a:ext cx="37147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" name="文本框 15">
            <a:extLst>
              <a:ext uri="{FF2B5EF4-FFF2-40B4-BE49-F238E27FC236}">
                <a16:creationId xmlns:a16="http://schemas.microsoft.com/office/drawing/2014/main" id="{E008C88B-7D16-4B65-8780-C26E3AA27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84" y="3641019"/>
            <a:ext cx="37147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3BC0DDF0-E6CF-416C-814D-ECED19AD80DC}"/>
              </a:ext>
            </a:extLst>
          </p:cNvPr>
          <p:cNvSpPr/>
          <p:nvPr/>
        </p:nvSpPr>
        <p:spPr>
          <a:xfrm>
            <a:off x="683484" y="3839863"/>
            <a:ext cx="293687" cy="293687"/>
          </a:xfrm>
          <a:prstGeom prst="ellipse">
            <a:avLst/>
          </a:prstGeom>
          <a:solidFill>
            <a:srgbClr val="6A0160"/>
          </a:solidFill>
          <a:ln>
            <a:solidFill>
              <a:srgbClr val="6A0160"/>
            </a:solidFill>
          </a:ln>
          <a:effectLst>
            <a:outerShdw blurRad="63500" sx="102000" sy="102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文本框 19">
            <a:extLst>
              <a:ext uri="{FF2B5EF4-FFF2-40B4-BE49-F238E27FC236}">
                <a16:creationId xmlns:a16="http://schemas.microsoft.com/office/drawing/2014/main" id="{CAA92464-200A-4BEA-8D04-F7CD2453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171" y="3747381"/>
            <a:ext cx="4049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混响环境中的声场研究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E1BD97E-F4B2-4556-84B1-B00527F8D7A3}"/>
              </a:ext>
            </a:extLst>
          </p:cNvPr>
          <p:cNvSpPr/>
          <p:nvPr/>
        </p:nvSpPr>
        <p:spPr>
          <a:xfrm>
            <a:off x="683484" y="5074531"/>
            <a:ext cx="293687" cy="293688"/>
          </a:xfrm>
          <a:prstGeom prst="ellipse">
            <a:avLst/>
          </a:prstGeom>
          <a:solidFill>
            <a:srgbClr val="6A0160"/>
          </a:solidFill>
          <a:ln>
            <a:solidFill>
              <a:srgbClr val="6A0160"/>
            </a:solidFill>
          </a:ln>
          <a:effectLst>
            <a:outerShdw blurRad="63500" sx="102000" sy="102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9" name="文本框 27">
            <a:extLst>
              <a:ext uri="{FF2B5EF4-FFF2-40B4-BE49-F238E27FC236}">
                <a16:creationId xmlns:a16="http://schemas.microsoft.com/office/drawing/2014/main" id="{828B7F94-C922-4940-83EA-5E110BBF1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84" y="4914194"/>
            <a:ext cx="2295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4056968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163830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16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1" y="930605"/>
            <a:ext cx="8368060" cy="506412"/>
            <a:chOff x="841942" y="973001"/>
            <a:chExt cx="7560706" cy="5067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2" y="973001"/>
              <a:ext cx="2417996" cy="46195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研究背景</a:t>
              </a:r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37C281C4-AC57-4D44-9F1C-AC53D67100BE}"/>
              </a:ext>
            </a:extLst>
          </p:cNvPr>
          <p:cNvSpPr txBox="1"/>
          <p:nvPr/>
        </p:nvSpPr>
        <p:spPr>
          <a:xfrm>
            <a:off x="387971" y="1459525"/>
            <a:ext cx="8368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lnSpc>
                <a:spcPct val="150000"/>
              </a:lnSpc>
            </a:pPr>
            <a:r>
              <a:rPr lang="zh-CN" altLang="en-US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参量阵扬声器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parametric array loudspeaker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PAL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）是一种利用</a:t>
            </a:r>
            <a:r>
              <a:rPr lang="zh-CN" altLang="en-US" sz="1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超声非线性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作用产生音频声的新型扬声器</a:t>
            </a:r>
            <a:r>
              <a:rPr lang="en-US" altLang="zh-CN" sz="1800" kern="1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[1] 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，能够以尺寸较小的发声装置产生</a:t>
            </a:r>
            <a:r>
              <a:rPr lang="zh-CN" altLang="en-US" sz="1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强指向性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的音频声束。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3</a:t>
            </a:fld>
            <a:endParaRPr lang="zh-CN" altLang="en-US"/>
          </a:p>
        </p:txBody>
      </p:sp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id="{08E598F7-7E8C-4014-9E81-29F276049E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344126"/>
              </p:ext>
            </p:extLst>
          </p:nvPr>
        </p:nvGraphicFramePr>
        <p:xfrm>
          <a:off x="2011579" y="2670975"/>
          <a:ext cx="645366" cy="414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name="Equation" r:id="rId5" imgW="355320" imgH="228600" progId="Equation.DSMT4">
                  <p:embed/>
                </p:oleObj>
              </mc:Choice>
              <mc:Fallback>
                <p:oleObj name="Equation" r:id="rId5" imgW="355320" imgH="22860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41F74D32-AE90-4990-8638-0DCCAEF926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11579" y="2670975"/>
                        <a:ext cx="645366" cy="414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F495F0DF-7434-465D-B0E4-F5A32C5CEB38}"/>
              </a:ext>
            </a:extLst>
          </p:cNvPr>
          <p:cNvSpPr txBox="1"/>
          <p:nvPr/>
        </p:nvSpPr>
        <p:spPr>
          <a:xfrm>
            <a:off x="2801314" y="2546081"/>
            <a:ext cx="1423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二阶非线性</a:t>
            </a:r>
          </a:p>
        </p:txBody>
      </p:sp>
      <p:graphicFrame>
        <p:nvGraphicFramePr>
          <p:cNvPr id="26" name="对象 25">
            <a:extLst>
              <a:ext uri="{FF2B5EF4-FFF2-40B4-BE49-F238E27FC236}">
                <a16:creationId xmlns:a16="http://schemas.microsoft.com/office/drawing/2014/main" id="{C5DD137B-3A4E-431C-93B6-BA1FAE3178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434205"/>
              </p:ext>
            </p:extLst>
          </p:nvPr>
        </p:nvGraphicFramePr>
        <p:xfrm>
          <a:off x="4403067" y="2668415"/>
          <a:ext cx="2562225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" name="Equation" r:id="rId7" imgW="1409400" imgH="228600" progId="Equation.DSMT4">
                  <p:embed/>
                </p:oleObj>
              </mc:Choice>
              <mc:Fallback>
                <p:oleObj name="Equation" r:id="rId7" imgW="1409400" imgH="228600" progId="Equation.DSMT4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A3C3E7F3-9B12-4D02-898F-4D5566B702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03067" y="2668415"/>
                        <a:ext cx="2562225" cy="41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>
            <a:extLst>
              <a:ext uri="{FF2B5EF4-FFF2-40B4-BE49-F238E27FC236}">
                <a16:creationId xmlns:a16="http://schemas.microsoft.com/office/drawing/2014/main" id="{FD9B71A1-ED8A-44D4-95BB-C2CD13E6A610}"/>
              </a:ext>
            </a:extLst>
          </p:cNvPr>
          <p:cNvSpPr txBox="1"/>
          <p:nvPr/>
        </p:nvSpPr>
        <p:spPr>
          <a:xfrm>
            <a:off x="4402470" y="2383921"/>
            <a:ext cx="845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音频声</a:t>
            </a: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029C4693-0F74-4C3F-9D2F-BE2450382863}"/>
              </a:ext>
            </a:extLst>
          </p:cNvPr>
          <p:cNvCxnSpPr/>
          <p:nvPr/>
        </p:nvCxnSpPr>
        <p:spPr bwMode="auto">
          <a:xfrm>
            <a:off x="2763079" y="2890101"/>
            <a:ext cx="1535185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6D977BE5-869A-47C9-A36F-D7D510A4C93A}"/>
              </a:ext>
            </a:extLst>
          </p:cNvPr>
          <p:cNvSpPr/>
          <p:nvPr/>
        </p:nvSpPr>
        <p:spPr>
          <a:xfrm>
            <a:off x="4403067" y="2714012"/>
            <a:ext cx="769598" cy="33854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8F33D14-D8A8-4123-8A01-2B87DFAC706E}"/>
              </a:ext>
            </a:extLst>
          </p:cNvPr>
          <p:cNvSpPr txBox="1"/>
          <p:nvPr/>
        </p:nvSpPr>
        <p:spPr>
          <a:xfrm>
            <a:off x="409643" y="5888450"/>
            <a:ext cx="836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GAN W S, YANG J, KAMAKURA T. A review of parametric acoustic array in air[J]. Appl Acoust, 2012, 73(12): 1211-1219.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[2] </a:t>
            </a: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ZHONG J. Parametric Array Loudspeakers and Applications in Active Noise Control[D]. University of Technology Sydney, 2022.</a:t>
            </a:r>
            <a:endParaRPr lang="zh-CN" altLang="en-US" sz="1200" dirty="0">
              <a:solidFill>
                <a:srgbClr val="29292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50687EE-D3AF-4E8C-B3B8-7B5F9ACE8C67}"/>
              </a:ext>
            </a:extLst>
          </p:cNvPr>
          <p:cNvGrpSpPr/>
          <p:nvPr/>
        </p:nvGrpSpPr>
        <p:grpSpPr>
          <a:xfrm>
            <a:off x="1770940" y="3314780"/>
            <a:ext cx="5339255" cy="2005009"/>
            <a:chOff x="1737597" y="3213440"/>
            <a:chExt cx="5339255" cy="20050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831B901-4F54-4584-978D-5694B47DB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37597" y="3216848"/>
              <a:ext cx="2635156" cy="197636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19C44DF-7641-4A8A-81CF-526480FAF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7689" y="3213440"/>
              <a:ext cx="2659163" cy="2005009"/>
            </a:xfrm>
            <a:prstGeom prst="rect">
              <a:avLst/>
            </a:prstGeom>
          </p:spPr>
        </p:pic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5DADE463-3305-4EBC-B14B-7304F9D8A6F6}"/>
              </a:ext>
            </a:extLst>
          </p:cNvPr>
          <p:cNvSpPr txBox="1"/>
          <p:nvPr/>
        </p:nvSpPr>
        <p:spPr>
          <a:xfrm>
            <a:off x="1928117" y="5361981"/>
            <a:ext cx="499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相同尺寸的传统扬声器（左）和参量阵扬声器（右）的声压分布</a:t>
            </a:r>
            <a:r>
              <a:rPr lang="en-US" altLang="zh-CN" sz="1200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[2]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9" name="Picture 107" descr="theory_model_220311A_v3">
            <a:extLst>
              <a:ext uri="{FF2B5EF4-FFF2-40B4-BE49-F238E27FC236}">
                <a16:creationId xmlns:a16="http://schemas.microsoft.com/office/drawing/2014/main" id="{A75358BB-AD97-40FA-8CFB-3B48C770E3E0}"/>
              </a:ext>
            </a:extLst>
          </p:cNvPr>
          <p:cNvPicPr/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62" r="6751" b="66352"/>
          <a:stretch/>
        </p:blipFill>
        <p:spPr bwMode="auto">
          <a:xfrm>
            <a:off x="7247575" y="2392132"/>
            <a:ext cx="1481328" cy="92332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962955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16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1" y="930605"/>
            <a:ext cx="8368060" cy="506412"/>
            <a:chOff x="841942" y="973001"/>
            <a:chExt cx="7560706" cy="5067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2" y="973001"/>
              <a:ext cx="2417996" cy="46195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研究背景</a:t>
              </a:r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37C281C4-AC57-4D44-9F1C-AC53D67100BE}"/>
              </a:ext>
            </a:extLst>
          </p:cNvPr>
          <p:cNvSpPr txBox="1"/>
          <p:nvPr/>
        </p:nvSpPr>
        <p:spPr>
          <a:xfrm>
            <a:off x="484945" y="1459525"/>
            <a:ext cx="82927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参量阵扬声器的应用场景大多都在</a:t>
            </a:r>
            <a:r>
              <a:rPr lang="zh-CN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室内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或类似的封闭空间，但目前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的理论主要致力于对自由场中的声场做出准确的预测与分析，</a:t>
            </a:r>
            <a:r>
              <a:rPr lang="zh-CN" altLang="en-US" sz="1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对混响环境中的声场鲜有研究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</a:pP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8F33D14-D8A8-4123-8A01-2B87DFAC706E}"/>
              </a:ext>
            </a:extLst>
          </p:cNvPr>
          <p:cNvSpPr txBox="1"/>
          <p:nvPr/>
        </p:nvSpPr>
        <p:spPr>
          <a:xfrm>
            <a:off x="409643" y="5856643"/>
            <a:ext cx="836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https://www.holosonics.com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[2] </a:t>
            </a: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SHI C, GAN W S. Development of Parametric Loudspeaker[J]. IEEE Potentials, 2010, 29(6): 20-24.</a:t>
            </a:r>
            <a:endParaRPr lang="zh-CN" altLang="en-US" sz="1200" dirty="0">
              <a:solidFill>
                <a:srgbClr val="29292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DADE463-3305-4EBC-B14B-7304F9D8A6F6}"/>
              </a:ext>
            </a:extLst>
          </p:cNvPr>
          <p:cNvSpPr txBox="1"/>
          <p:nvPr/>
        </p:nvSpPr>
        <p:spPr>
          <a:xfrm>
            <a:off x="1928117" y="4716132"/>
            <a:ext cx="5498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参量阵扬声器的室内应用场景</a:t>
            </a:r>
            <a:r>
              <a:rPr lang="en-US" altLang="zh-CN" sz="1200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[1,2]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。从左至右依次为博物馆、医院和图书馆。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6C1A9F6-9091-45A3-9D40-69C1AEE34B70}"/>
              </a:ext>
            </a:extLst>
          </p:cNvPr>
          <p:cNvGrpSpPr/>
          <p:nvPr/>
        </p:nvGrpSpPr>
        <p:grpSpPr>
          <a:xfrm>
            <a:off x="1301869" y="2719165"/>
            <a:ext cx="6431786" cy="1881145"/>
            <a:chOff x="1301869" y="2995035"/>
            <a:chExt cx="6431786" cy="188114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7430029-874D-4E36-8D3F-FE2AB14B4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78"/>
            <a:stretch/>
          </p:blipFill>
          <p:spPr>
            <a:xfrm>
              <a:off x="1301869" y="2995035"/>
              <a:ext cx="2374297" cy="187647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2F97FE6-C584-4888-A849-E10AC5916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0" r="6958"/>
            <a:stretch/>
          </p:blipFill>
          <p:spPr>
            <a:xfrm>
              <a:off x="3755071" y="2995035"/>
              <a:ext cx="2478627" cy="187647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B767D91-2AB1-4712-8C3E-920A82285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7776"/>
            <a:stretch/>
          </p:blipFill>
          <p:spPr>
            <a:xfrm>
              <a:off x="6332428" y="2995035"/>
              <a:ext cx="1401227" cy="1881145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AD3B5719-F3FB-45AB-8590-5EDE4EC12475}"/>
              </a:ext>
            </a:extLst>
          </p:cNvPr>
          <p:cNvSpPr txBox="1"/>
          <p:nvPr/>
        </p:nvSpPr>
        <p:spPr>
          <a:xfrm>
            <a:off x="526606" y="5223844"/>
            <a:ext cx="7367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kern="100" dirty="0">
                <a:solidFill>
                  <a:srgbClr val="6A005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因此，本工作旨在对混响环境中参量阵扬声器的声场特点做初步的研究。</a:t>
            </a:r>
            <a:endParaRPr lang="zh-CN" altLang="zh-CN" sz="1800" b="1" kern="100" dirty="0">
              <a:solidFill>
                <a:srgbClr val="6A005F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0822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599881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1" y="930605"/>
            <a:ext cx="8368060" cy="830997"/>
            <a:chOff x="841942" y="973001"/>
            <a:chExt cx="7560706" cy="83152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2" y="973001"/>
              <a:ext cx="5087339" cy="831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理论介绍：</a:t>
              </a:r>
              <a:r>
                <a:rPr lang="en-US" altLang="zh-CN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Westervelt</a:t>
              </a:r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方程的准线性解</a:t>
              </a:r>
            </a:p>
            <a:p>
              <a:pPr eaLnBrk="1" hangingPunct="1"/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9C76114-996D-455B-A2B8-EE3B163DE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12" y="4182050"/>
            <a:ext cx="4003751" cy="1454163"/>
          </a:xfrm>
          <a:prstGeom prst="rect">
            <a:avLst/>
          </a:prstGeom>
        </p:spPr>
      </p:pic>
      <p:graphicFrame>
        <p:nvGraphicFramePr>
          <p:cNvPr id="42" name="对象 41">
            <a:extLst>
              <a:ext uri="{FF2B5EF4-FFF2-40B4-BE49-F238E27FC236}">
                <a16:creationId xmlns:a16="http://schemas.microsoft.com/office/drawing/2014/main" id="{D258200D-CF5D-485E-A0FC-A0921CC999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676460"/>
              </p:ext>
            </p:extLst>
          </p:nvPr>
        </p:nvGraphicFramePr>
        <p:xfrm>
          <a:off x="3479977" y="2841449"/>
          <a:ext cx="2890939" cy="94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4" name="Equation" r:id="rId6" imgW="1866600" imgH="609480" progId="Equation.DSMT4">
                  <p:embed/>
                </p:oleObj>
              </mc:Choice>
              <mc:Fallback>
                <p:oleObj name="Equation" r:id="rId6" imgW="1866600" imgH="609480" progId="Equation.DSMT4">
                  <p:embed/>
                  <p:pic>
                    <p:nvPicPr>
                      <p:cNvPr id="52" name="对象 51">
                        <a:extLst>
                          <a:ext uri="{FF2B5EF4-FFF2-40B4-BE49-F238E27FC236}">
                            <a16:creationId xmlns:a16="http://schemas.microsoft.com/office/drawing/2014/main" id="{6A283498-4798-4066-B9D5-45E87ED6BE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79977" y="2841449"/>
                        <a:ext cx="2890939" cy="94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42">
            <a:extLst>
              <a:ext uri="{FF2B5EF4-FFF2-40B4-BE49-F238E27FC236}">
                <a16:creationId xmlns:a16="http://schemas.microsoft.com/office/drawing/2014/main" id="{636A8038-2721-4B9F-B877-761AD96E45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61326"/>
              </p:ext>
            </p:extLst>
          </p:nvPr>
        </p:nvGraphicFramePr>
        <p:xfrm>
          <a:off x="6531142" y="3866398"/>
          <a:ext cx="568999" cy="227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5" name="Equation" r:id="rId8" imgW="507960" imgH="203040" progId="Equation.DSMT4">
                  <p:embed/>
                </p:oleObj>
              </mc:Choice>
              <mc:Fallback>
                <p:oleObj name="Equation" r:id="rId8" imgW="507960" imgH="203040" progId="Equation.DSMT4">
                  <p:embed/>
                  <p:pic>
                    <p:nvPicPr>
                      <p:cNvPr id="53" name="对象 52">
                        <a:extLst>
                          <a:ext uri="{FF2B5EF4-FFF2-40B4-BE49-F238E27FC236}">
                            <a16:creationId xmlns:a16="http://schemas.microsoft.com/office/drawing/2014/main" id="{3AA80699-17E2-4084-ADA3-5F7439ADF3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31142" y="3866398"/>
                        <a:ext cx="568999" cy="227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17B9C928-91AD-42C9-B174-A2BC85587C49}"/>
              </a:ext>
            </a:extLst>
          </p:cNvPr>
          <p:cNvSpPr txBox="1"/>
          <p:nvPr/>
        </p:nvSpPr>
        <p:spPr>
          <a:xfrm>
            <a:off x="484945" y="1375506"/>
            <a:ext cx="833676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Westervelt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方程</a:t>
            </a:r>
            <a:r>
              <a:rPr lang="en-US" altLang="zh-CN" sz="1800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[1]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能相对准确地建模参量阵扬声器的声场。由于其难以求解，研究中往往对其采用</a:t>
            </a:r>
            <a:r>
              <a:rPr lang="zh-CN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准线性（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quasilinear</a:t>
            </a:r>
            <a:r>
              <a:rPr lang="zh-CN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）近似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，将其简化为一对耦合的方程，分别描述</a:t>
            </a:r>
            <a:r>
              <a:rPr lang="zh-CN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超声场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和</a:t>
            </a:r>
            <a:r>
              <a:rPr lang="zh-CN" altLang="en-US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音频声场</a:t>
            </a:r>
            <a:r>
              <a:rPr lang="en-US" altLang="zh-CN" sz="1800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[2] 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A2E4CED-0926-4C05-A7E1-141BE36890A2}"/>
              </a:ext>
            </a:extLst>
          </p:cNvPr>
          <p:cNvGrpSpPr/>
          <p:nvPr/>
        </p:nvGrpSpPr>
        <p:grpSpPr>
          <a:xfrm>
            <a:off x="533082" y="2918202"/>
            <a:ext cx="2548071" cy="791571"/>
            <a:chOff x="513895" y="2547152"/>
            <a:chExt cx="2957513" cy="903288"/>
          </a:xfrm>
        </p:grpSpPr>
        <p:graphicFrame>
          <p:nvGraphicFramePr>
            <p:cNvPr id="37" name="对象 36">
              <a:extLst>
                <a:ext uri="{FF2B5EF4-FFF2-40B4-BE49-F238E27FC236}">
                  <a16:creationId xmlns:a16="http://schemas.microsoft.com/office/drawing/2014/main" id="{8732760E-E47C-4292-AECE-81C16600DF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7479265"/>
                </p:ext>
              </p:extLst>
            </p:nvPr>
          </p:nvGraphicFramePr>
          <p:xfrm>
            <a:off x="513895" y="2547152"/>
            <a:ext cx="2957513" cy="903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16" name="Equation" r:id="rId10" imgW="1663560" imgH="507960" progId="Equation.DSMT4">
                    <p:embed/>
                  </p:oleObj>
                </mc:Choice>
                <mc:Fallback>
                  <p:oleObj name="Equation" r:id="rId10" imgW="1663560" imgH="507960" progId="Equation.DSMT4">
                    <p:embed/>
                    <p:pic>
                      <p:nvPicPr>
                        <p:cNvPr id="49" name="对象 48">
                          <a:extLst>
                            <a:ext uri="{FF2B5EF4-FFF2-40B4-BE49-F238E27FC236}">
                              <a16:creationId xmlns:a16="http://schemas.microsoft.com/office/drawing/2014/main" id="{85332510-375D-4670-8095-B29D8A6F506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13895" y="2547152"/>
                          <a:ext cx="2957513" cy="903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071B8A2B-E60C-4644-9ABC-C1F179F3C90E}"/>
                </a:ext>
              </a:extLst>
            </p:cNvPr>
            <p:cNvSpPr/>
            <p:nvPr/>
          </p:nvSpPr>
          <p:spPr>
            <a:xfrm>
              <a:off x="2234255" y="3035509"/>
              <a:ext cx="1018611" cy="39349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箭头: 右 6">
            <a:extLst>
              <a:ext uri="{FF2B5EF4-FFF2-40B4-BE49-F238E27FC236}">
                <a16:creationId xmlns:a16="http://schemas.microsoft.com/office/drawing/2014/main" id="{4EDE96C9-FE48-4F5C-9871-22C4E83A5452}"/>
              </a:ext>
            </a:extLst>
          </p:cNvPr>
          <p:cNvSpPr/>
          <p:nvPr/>
        </p:nvSpPr>
        <p:spPr>
          <a:xfrm>
            <a:off x="3046274" y="3181983"/>
            <a:ext cx="393758" cy="311311"/>
          </a:xfrm>
          <a:prstGeom prst="rightArrow">
            <a:avLst/>
          </a:prstGeom>
          <a:solidFill>
            <a:srgbClr val="BBA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68F399-95BE-4D1D-9673-528EB6FFE39E}"/>
              </a:ext>
            </a:extLst>
          </p:cNvPr>
          <p:cNvSpPr txBox="1"/>
          <p:nvPr/>
        </p:nvSpPr>
        <p:spPr>
          <a:xfrm>
            <a:off x="6445318" y="2891235"/>
            <a:ext cx="2412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kern="100" dirty="0">
                <a:latin typeface="仿宋" panose="02010609060101010101" pitchFamily="49" charset="-122"/>
                <a:ea typeface="仿宋" panose="02010609060101010101" pitchFamily="49" charset="-122"/>
              </a:rPr>
              <a:t>超声：</a:t>
            </a:r>
            <a:r>
              <a:rPr lang="en-US" altLang="zh-CN" sz="1400" kern="1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Rayleigh </a:t>
            </a:r>
            <a:r>
              <a:rPr lang="zh-CN" altLang="en-US" sz="1400" kern="100" dirty="0">
                <a:latin typeface="仿宋" panose="02010609060101010101" pitchFamily="49" charset="-122"/>
                <a:ea typeface="仿宋" panose="02010609060101010101" pitchFamily="49" charset="-122"/>
              </a:rPr>
              <a:t>积分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3D26854-4B05-4ECA-ACDB-125022CB09BB}"/>
              </a:ext>
            </a:extLst>
          </p:cNvPr>
          <p:cNvSpPr txBox="1"/>
          <p:nvPr/>
        </p:nvSpPr>
        <p:spPr>
          <a:xfrm>
            <a:off x="6438174" y="3377911"/>
            <a:ext cx="2839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kern="100" dirty="0">
                <a:latin typeface="仿宋" panose="02010609060101010101" pitchFamily="49" charset="-122"/>
                <a:ea typeface="仿宋" panose="02010609060101010101" pitchFamily="49" charset="-122"/>
              </a:rPr>
              <a:t>音频声：虚拟声源辐射产生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CA0392F-A97B-4949-B496-5A19B2BC853E}"/>
              </a:ext>
            </a:extLst>
          </p:cNvPr>
          <p:cNvSpPr txBox="1"/>
          <p:nvPr/>
        </p:nvSpPr>
        <p:spPr>
          <a:xfrm>
            <a:off x="6980847" y="3810810"/>
            <a:ext cx="1314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kern="100" dirty="0">
                <a:latin typeface="仿宋" panose="02010609060101010101" pitchFamily="49" charset="-122"/>
                <a:ea typeface="仿宋" panose="02010609060101010101" pitchFamily="49" charset="-122"/>
              </a:rPr>
              <a:t>：格林函数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2207074D-85DB-4BAC-9E55-EA96583ECFAA}"/>
                  </a:ext>
                </a:extLst>
              </p:cNvPr>
              <p:cNvSpPr txBox="1"/>
              <p:nvPr/>
            </p:nvSpPr>
            <p:spPr>
              <a:xfrm>
                <a:off x="861954" y="3809536"/>
                <a:ext cx="30504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b="1" i="1" kern="100" smtClean="0">
                        <a:solidFill>
                          <a:srgbClr val="6A005F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𝒒</m:t>
                    </m:r>
                  </m:oMath>
                </a14:m>
                <a:r>
                  <a:rPr lang="en-US" altLang="zh-CN" sz="1400" b="1" kern="100" dirty="0">
                    <a:solidFill>
                      <a:srgbClr val="6A005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:</a:t>
                </a:r>
                <a:r>
                  <a:rPr lang="zh-CN" altLang="en-US" sz="1400" b="1" kern="100" dirty="0">
                    <a:solidFill>
                      <a:srgbClr val="6A005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由超声非线性产生的虚拟声源</a:t>
                </a:r>
                <a:endParaRPr lang="en-US" altLang="zh-CN" sz="1400" b="1" kern="100" dirty="0">
                  <a:solidFill>
                    <a:srgbClr val="6A005F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2207074D-85DB-4BAC-9E55-EA96583EC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54" y="3809536"/>
                <a:ext cx="3050478" cy="338554"/>
              </a:xfrm>
              <a:prstGeom prst="rect">
                <a:avLst/>
              </a:prstGeom>
              <a:blipFill>
                <a:blip r:embed="rId12"/>
                <a:stretch>
                  <a:fillRect b="-1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文本框 47">
            <a:extLst>
              <a:ext uri="{FF2B5EF4-FFF2-40B4-BE49-F238E27FC236}">
                <a16:creationId xmlns:a16="http://schemas.microsoft.com/office/drawing/2014/main" id="{DA86CF54-36F0-479F-9228-5ACCB22BC2AB}"/>
              </a:ext>
            </a:extLst>
          </p:cNvPr>
          <p:cNvSpPr txBox="1"/>
          <p:nvPr/>
        </p:nvSpPr>
        <p:spPr>
          <a:xfrm>
            <a:off x="1822542" y="5644828"/>
            <a:ext cx="5498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参量阵扬声器的准线性模型</a:t>
            </a:r>
            <a:r>
              <a:rPr lang="en-US" altLang="zh-CN" sz="1200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[3]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A26319A-D08D-48F7-9FA2-FD17002C7D36}"/>
              </a:ext>
            </a:extLst>
          </p:cNvPr>
          <p:cNvSpPr txBox="1"/>
          <p:nvPr/>
        </p:nvSpPr>
        <p:spPr>
          <a:xfrm>
            <a:off x="395466" y="5919037"/>
            <a:ext cx="8368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WESTERVELT P J. Parametric Acoustic Array[J]. J. </a:t>
            </a:r>
            <a:r>
              <a:rPr lang="en-US" altLang="zh-CN" sz="1200" dirty="0" err="1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Acoust</a:t>
            </a: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Soc. Am, 1963, 35(4): 535-537.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[2] </a:t>
            </a:r>
            <a:r>
              <a:rPr lang="en-US" altLang="zh-CN" sz="1200" cap="all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Zhong J, Kirby R, </a:t>
            </a:r>
            <a:r>
              <a:rPr lang="en-US" altLang="zh-CN" sz="1200" cap="all" dirty="0" err="1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Qiu</a:t>
            </a:r>
            <a:r>
              <a:rPr lang="en-US" altLang="zh-CN" sz="1200" cap="all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X</a:t>
            </a: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“A spherical expansion for audio sounds generated by a circular parametric array loudspeaker,” J. </a:t>
            </a:r>
            <a:r>
              <a:rPr lang="en-US" altLang="zh-CN" sz="1200" dirty="0" err="1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Acoust</a:t>
            </a: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Soc. Am, 2020, 147(5), 3502-3510.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[3] GAN W S, YANG J, KAMAKURA T. A review of parametric acoustic array in air[J]. Appl </a:t>
            </a:r>
            <a:r>
              <a:rPr lang="en-US" altLang="zh-CN" sz="1200" dirty="0" err="1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Acoust</a:t>
            </a: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2012, 73(12): 1211-1219.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20516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2313EC9-06DF-4283-B1AD-D6A611C20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" t="3073"/>
          <a:stretch/>
        </p:blipFill>
        <p:spPr>
          <a:xfrm>
            <a:off x="4123935" y="2382719"/>
            <a:ext cx="4579361" cy="3072452"/>
          </a:xfrm>
          <a:prstGeom prst="rect">
            <a:avLst/>
          </a:prstGeom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CD707B0A-E4B8-48D4-A297-AA153F0FB82E}"/>
              </a:ext>
            </a:extLst>
          </p:cNvPr>
          <p:cNvSpPr/>
          <p:nvPr/>
        </p:nvSpPr>
        <p:spPr>
          <a:xfrm>
            <a:off x="633932" y="3457932"/>
            <a:ext cx="3391051" cy="2085610"/>
          </a:xfrm>
          <a:prstGeom prst="rect">
            <a:avLst/>
          </a:prstGeom>
          <a:solidFill>
            <a:srgbClr val="BBA5D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352601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1" y="930605"/>
            <a:ext cx="8368060" cy="830997"/>
            <a:chOff x="841942" y="973001"/>
            <a:chExt cx="7560706" cy="83152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2" y="973001"/>
              <a:ext cx="5087339" cy="831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理论介绍：球卷积指向性模型</a:t>
              </a:r>
              <a:r>
                <a:rPr lang="en-US" altLang="zh-CN" sz="2400" b="1" baseline="30000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[1]</a:t>
              </a:r>
              <a:endParaRPr lang="zh-CN" altLang="en-US" sz="2400" b="1" baseline="30000" noProof="1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A26319A-D08D-48F7-9FA2-FD17002C7D36}"/>
              </a:ext>
            </a:extLst>
          </p:cNvPr>
          <p:cNvSpPr txBox="1"/>
          <p:nvPr/>
        </p:nvSpPr>
        <p:spPr>
          <a:xfrm>
            <a:off x="395465" y="5889614"/>
            <a:ext cx="833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29292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ZHONG J, ZOU H, LU J, et al. A modified convolution model for calculating the far field directivity of a parametric array loudspeaker[J]. The Journal of the Acoustical Society of America, 2023, 153(3): 1439-1451.</a:t>
            </a: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148E527C-6C20-4D69-BB32-94E8909D61D4}"/>
              </a:ext>
            </a:extLst>
          </p:cNvPr>
          <p:cNvCxnSpPr>
            <a:cxnSpLocks/>
          </p:cNvCxnSpPr>
          <p:nvPr/>
        </p:nvCxnSpPr>
        <p:spPr>
          <a:xfrm>
            <a:off x="2929688" y="1924889"/>
            <a:ext cx="100677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182DC6BC-90E0-456E-9BC1-7D17AD6FAB50}"/>
              </a:ext>
            </a:extLst>
          </p:cNvPr>
          <p:cNvSpPr txBox="1"/>
          <p:nvPr/>
        </p:nvSpPr>
        <p:spPr>
          <a:xfrm>
            <a:off x="3018951" y="1640531"/>
            <a:ext cx="882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远场近似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1B1F73C-8E7B-469E-B89D-F9AACEAD3D3B}"/>
                  </a:ext>
                </a:extLst>
              </p:cNvPr>
              <p:cNvSpPr txBox="1"/>
              <p:nvPr/>
            </p:nvSpPr>
            <p:spPr>
              <a:xfrm>
                <a:off x="3740372" y="1586137"/>
                <a:ext cx="3170186" cy="4925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sub>
                          </m:sSub>
                        </m:e>
                      </m:d>
                      <m:r>
                        <a:rPr lang="en-US" altLang="zh-CN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sz="16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1B1F73C-8E7B-469E-B89D-F9AACEAD3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372" y="1586137"/>
                <a:ext cx="3170186" cy="4925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41A189C-A971-4100-B269-E25F8373D866}"/>
                  </a:ext>
                </a:extLst>
              </p:cNvPr>
              <p:cNvSpPr txBox="1"/>
              <p:nvPr/>
            </p:nvSpPr>
            <p:spPr>
              <a:xfrm>
                <a:off x="182215" y="1586137"/>
                <a:ext cx="3170186" cy="6458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sub>
                          </m:sSub>
                        </m:e>
                      </m:d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41A189C-A971-4100-B269-E25F8373D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5" y="1586137"/>
                <a:ext cx="3170186" cy="6458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组合 40">
            <a:extLst>
              <a:ext uri="{FF2B5EF4-FFF2-40B4-BE49-F238E27FC236}">
                <a16:creationId xmlns:a16="http://schemas.microsoft.com/office/drawing/2014/main" id="{7856DF16-DBFE-472E-A4A6-EE3691DDD307}"/>
              </a:ext>
            </a:extLst>
          </p:cNvPr>
          <p:cNvGrpSpPr/>
          <p:nvPr/>
        </p:nvGrpSpPr>
        <p:grpSpPr>
          <a:xfrm>
            <a:off x="1738302" y="2170706"/>
            <a:ext cx="3453895" cy="307187"/>
            <a:chOff x="1640092" y="2170706"/>
            <a:chExt cx="3424889" cy="683812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8CF6D9BE-01DC-4CD1-A035-5959AB8C109A}"/>
                </a:ext>
              </a:extLst>
            </p:cNvPr>
            <p:cNvCxnSpPr/>
            <p:nvPr/>
          </p:nvCxnSpPr>
          <p:spPr>
            <a:xfrm>
              <a:off x="5064981" y="2170706"/>
              <a:ext cx="0" cy="3021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BE3604B4-5C93-41BC-B383-655C1DB3B064}"/>
                </a:ext>
              </a:extLst>
            </p:cNvPr>
            <p:cNvCxnSpPr/>
            <p:nvPr/>
          </p:nvCxnSpPr>
          <p:spPr>
            <a:xfrm flipH="1">
              <a:off x="1640092" y="2472856"/>
              <a:ext cx="34248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E6FFA401-5CB6-4DFA-8D06-0129BE71004A}"/>
                </a:ext>
              </a:extLst>
            </p:cNvPr>
            <p:cNvCxnSpPr/>
            <p:nvPr/>
          </p:nvCxnSpPr>
          <p:spPr>
            <a:xfrm>
              <a:off x="1640092" y="2472856"/>
              <a:ext cx="0" cy="3816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90A7FD1F-82FC-4F5C-B508-DF4EA391DEF6}"/>
                  </a:ext>
                </a:extLst>
              </p:cNvPr>
              <p:cNvSpPr txBox="1"/>
              <p:nvPr/>
            </p:nvSpPr>
            <p:spPr>
              <a:xfrm>
                <a:off x="367164" y="2507351"/>
                <a:ext cx="3170186" cy="6458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sub>
                          </m:sSub>
                          <m:r>
                            <a:rPr lang="en-US" altLang="zh-CN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𝐫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90A7FD1F-82FC-4F5C-B508-DF4EA391D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64" y="2507351"/>
                <a:ext cx="3170186" cy="6458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文本框 51">
            <a:extLst>
              <a:ext uri="{FF2B5EF4-FFF2-40B4-BE49-F238E27FC236}">
                <a16:creationId xmlns:a16="http://schemas.microsoft.com/office/drawing/2014/main" id="{C5200848-E18C-4A73-B3CA-7F675E197EED}"/>
              </a:ext>
            </a:extLst>
          </p:cNvPr>
          <p:cNvSpPr txBox="1"/>
          <p:nvPr/>
        </p:nvSpPr>
        <p:spPr>
          <a:xfrm>
            <a:off x="1793406" y="3046323"/>
            <a:ext cx="882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SimSun" panose="02010600030101010101" pitchFamily="2" charset="-122"/>
                <a:ea typeface="SimSun" panose="02010600030101010101" pitchFamily="2" charset="-122"/>
              </a:rPr>
              <a:t>远场近似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6EEF6D9B-5832-4890-BE3D-E5787C68D8BB}"/>
                  </a:ext>
                </a:extLst>
              </p:cNvPr>
              <p:cNvSpPr txBox="1"/>
              <p:nvPr/>
            </p:nvSpPr>
            <p:spPr>
              <a:xfrm>
                <a:off x="462998" y="3559108"/>
                <a:ext cx="3743331" cy="5395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bSup>
                            <m:sSub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i</m:t>
                          </m:r>
                          <m:sSub>
                            <m:sSub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6EEF6D9B-5832-4890-BE3D-E5787C68D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98" y="3559108"/>
                <a:ext cx="3743331" cy="5395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561D5131-300A-44E8-8886-5C3528A7BFC5}"/>
              </a:ext>
            </a:extLst>
          </p:cNvPr>
          <p:cNvCxnSpPr>
            <a:cxnSpLocks/>
          </p:cNvCxnSpPr>
          <p:nvPr/>
        </p:nvCxnSpPr>
        <p:spPr>
          <a:xfrm>
            <a:off x="1735399" y="3029226"/>
            <a:ext cx="0" cy="3779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B1FD988D-8C98-4CA5-9849-23B3D165C75B}"/>
                  </a:ext>
                </a:extLst>
              </p:cNvPr>
              <p:cNvSpPr txBox="1"/>
              <p:nvPr/>
            </p:nvSpPr>
            <p:spPr>
              <a:xfrm>
                <a:off x="127216" y="4220002"/>
                <a:ext cx="38759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6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d>
                        <m:d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zh-CN" altLang="en-US" sz="16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⊛</m:t>
                      </m:r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l-GR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zh-CN" altLang="el-G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1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B1FD988D-8C98-4CA5-9849-23B3D165C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16" y="4220002"/>
                <a:ext cx="3875996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9526498-6F4C-448D-9268-55DFE42E628B}"/>
                  </a:ext>
                </a:extLst>
              </p:cNvPr>
              <p:cNvSpPr txBox="1"/>
              <p:nvPr/>
            </p:nvSpPr>
            <p:spPr>
              <a:xfrm>
                <a:off x="6851857" y="1705699"/>
                <a:ext cx="19313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14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表示超声指向性</a:t>
                </a: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9526498-6F4C-448D-9268-55DFE42E6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857" y="1705699"/>
                <a:ext cx="1931338" cy="307777"/>
              </a:xfrm>
              <a:prstGeom prst="rect">
                <a:avLst/>
              </a:prstGeom>
              <a:blipFill>
                <a:blip r:embed="rId10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6BC5E06B-0995-4CFB-8C2E-FCDAA23D5A20}"/>
              </a:ext>
            </a:extLst>
          </p:cNvPr>
          <p:cNvSpPr txBox="1"/>
          <p:nvPr/>
        </p:nvSpPr>
        <p:spPr>
          <a:xfrm>
            <a:off x="2089423" y="4530407"/>
            <a:ext cx="664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球卷积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3924F391-1E9C-4B25-A908-097F8DF4F1C3}"/>
                  </a:ext>
                </a:extLst>
              </p:cNvPr>
              <p:cNvSpPr txBox="1"/>
              <p:nvPr/>
            </p:nvSpPr>
            <p:spPr>
              <a:xfrm>
                <a:off x="513209" y="4775332"/>
                <a:ext cx="2817268" cy="710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3924F391-1E9C-4B25-A908-097F8DF4F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09" y="4775332"/>
                <a:ext cx="2817268" cy="7109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文本框 63">
            <a:extLst>
              <a:ext uri="{FF2B5EF4-FFF2-40B4-BE49-F238E27FC236}">
                <a16:creationId xmlns:a16="http://schemas.microsoft.com/office/drawing/2014/main" id="{A099557C-F2B4-4579-9AB0-1BF214F367E6}"/>
              </a:ext>
            </a:extLst>
          </p:cNvPr>
          <p:cNvSpPr txBox="1"/>
          <p:nvPr/>
        </p:nvSpPr>
        <p:spPr>
          <a:xfrm>
            <a:off x="3189379" y="4875511"/>
            <a:ext cx="92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Westervelt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指向性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579D7F1B-591C-45D9-BDEA-8D69AC5FB1D6}"/>
              </a:ext>
            </a:extLst>
          </p:cNvPr>
          <p:cNvSpPr txBox="1"/>
          <p:nvPr/>
        </p:nvSpPr>
        <p:spPr>
          <a:xfrm>
            <a:off x="3768512" y="5520339"/>
            <a:ext cx="5498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球卷积模型预测的参量阵扬声器的指向性</a:t>
            </a:r>
            <a:r>
              <a:rPr lang="en-US" altLang="zh-CN" sz="1200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[1]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537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74463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1" y="930605"/>
            <a:ext cx="8368060" cy="506412"/>
            <a:chOff x="841942" y="973001"/>
            <a:chExt cx="7560706" cy="5067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2" y="973001"/>
              <a:ext cx="5087339" cy="461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实验：参量阵扬声器指向性测量</a:t>
              </a:r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429BDE8-C5C3-4ADA-94C4-63196C8A2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680" y="1710675"/>
            <a:ext cx="3253683" cy="20864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A6C00B-2EF0-4EA6-8B22-86FE447A42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919377" y="4260723"/>
            <a:ext cx="1593302" cy="17600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5D27381-185B-4290-8078-3035D0FCC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680" y="3984109"/>
            <a:ext cx="3253684" cy="2061846"/>
          </a:xfrm>
          <a:prstGeom prst="rect">
            <a:avLst/>
          </a:prstGeom>
        </p:spPr>
      </p:pic>
      <p:pic>
        <p:nvPicPr>
          <p:cNvPr id="23" name="内容占位符 7">
            <a:extLst>
              <a:ext uri="{FF2B5EF4-FFF2-40B4-BE49-F238E27FC236}">
                <a16:creationId xmlns:a16="http://schemas.microsoft.com/office/drawing/2014/main" id="{1388AA31-FC0E-4DEE-A567-381EA583E5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" r="73144" b="59331"/>
          <a:stretch/>
        </p:blipFill>
        <p:spPr bwMode="auto">
          <a:xfrm>
            <a:off x="2792522" y="4227304"/>
            <a:ext cx="1986948" cy="191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内容占位符 5">
            <a:extLst>
              <a:ext uri="{FF2B5EF4-FFF2-40B4-BE49-F238E27FC236}">
                <a16:creationId xmlns:a16="http://schemas.microsoft.com/office/drawing/2014/main" id="{01FC677A-1A24-4C08-BB5B-CA0A9ACC833A}"/>
              </a:ext>
            </a:extLst>
          </p:cNvPr>
          <p:cNvSpPr txBox="1">
            <a:spLocks/>
          </p:cNvSpPr>
          <p:nvPr/>
        </p:nvSpPr>
        <p:spPr>
          <a:xfrm>
            <a:off x="380286" y="1600997"/>
            <a:ext cx="5115393" cy="26019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w"/>
              <a:defRPr sz="2400" kern="1200">
                <a:solidFill>
                  <a:srgbClr val="6E0F6D"/>
                </a:solidFill>
                <a:latin typeface="+mn-lt"/>
                <a:ea typeface="+mn-ea"/>
                <a:cs typeface="+mn-cs"/>
              </a:defRPr>
            </a:lvl1pPr>
            <a:lvl2pPr marL="468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南京大学消声室，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12 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℃，相对湿度 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72 %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圆形参量阵扬声器（实验室制作的原型装置，半径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10 cm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矩形参量阵扬声器（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Audio Spotlight AS-16i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800" kern="1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Holosonics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，边长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40 cm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传声器与声源距离：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3 m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（圆形）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; 5 m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（矩形）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分辨率：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1°                                                             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音频声频率：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250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500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1k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2k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4k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8kHz</a:t>
            </a:r>
          </a:p>
          <a:p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sz="18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CFEB4BE-91CC-4EED-856C-6A4B81B92FCF}"/>
              </a:ext>
            </a:extLst>
          </p:cNvPr>
          <p:cNvSpPr txBox="1"/>
          <p:nvPr/>
        </p:nvSpPr>
        <p:spPr>
          <a:xfrm>
            <a:off x="1190997" y="6081255"/>
            <a:ext cx="3203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实验使用的参量阵扬声器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D686B8E-D032-40F0-85ED-4B504C227032}"/>
              </a:ext>
            </a:extLst>
          </p:cNvPr>
          <p:cNvSpPr txBox="1"/>
          <p:nvPr/>
        </p:nvSpPr>
        <p:spPr>
          <a:xfrm>
            <a:off x="5520996" y="6088379"/>
            <a:ext cx="3203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实验装置图</a:t>
            </a:r>
            <a:endParaRPr lang="zh-CN" altLang="en-US" sz="1200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193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5A940B7-EF24-430A-A71E-B01DA69A19B8}"/>
              </a:ext>
            </a:extLst>
          </p:cNvPr>
          <p:cNvGrpSpPr/>
          <p:nvPr/>
        </p:nvGrpSpPr>
        <p:grpSpPr>
          <a:xfrm>
            <a:off x="944859" y="1841461"/>
            <a:ext cx="7040900" cy="3898587"/>
            <a:chOff x="789073" y="1522395"/>
            <a:chExt cx="7542802" cy="4173550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44EF7BD-5287-47FF-8959-928CE6E85AA7}"/>
                </a:ext>
              </a:extLst>
            </p:cNvPr>
            <p:cNvGrpSpPr/>
            <p:nvPr/>
          </p:nvGrpSpPr>
          <p:grpSpPr>
            <a:xfrm>
              <a:off x="812125" y="1522395"/>
              <a:ext cx="7519750" cy="2308949"/>
              <a:chOff x="812125" y="1636701"/>
              <a:chExt cx="7519750" cy="230894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1547C7BC-AD50-4CC2-AFD2-59CD031174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917" r="53025" b="2847"/>
              <a:stretch/>
            </p:blipFill>
            <p:spPr>
              <a:xfrm>
                <a:off x="812125" y="1704415"/>
                <a:ext cx="2520913" cy="2241235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E0D6CFFE-A3C4-473C-A2FF-AE85238D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3964" b="2916"/>
              <a:stretch/>
            </p:blipFill>
            <p:spPr>
              <a:xfrm>
                <a:off x="3340409" y="1636701"/>
                <a:ext cx="2470555" cy="2308949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876645B0-4735-41E8-AB59-428457A83A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155" r="54117"/>
              <a:stretch/>
            </p:blipFill>
            <p:spPr>
              <a:xfrm>
                <a:off x="5901910" y="1701310"/>
                <a:ext cx="2429965" cy="2241236"/>
              </a:xfrm>
              <a:prstGeom prst="rect">
                <a:avLst/>
              </a:prstGeom>
            </p:spPr>
          </p:pic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6078862-5B8D-4F98-A7E9-48F960F1F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529" t="2154" b="10880"/>
            <a:stretch/>
          </p:blipFill>
          <p:spPr>
            <a:xfrm>
              <a:off x="789073" y="3696289"/>
              <a:ext cx="2470555" cy="1999656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2721B8F-D5B5-451E-886C-3BBD7E73F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320" t="27850" r="48741" b="9635"/>
            <a:stretch/>
          </p:blipFill>
          <p:spPr>
            <a:xfrm>
              <a:off x="5421606" y="1758662"/>
              <a:ext cx="162176" cy="14605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5148A785-465A-4D7A-A0B3-E061D9BB2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1661" r="93830" b="11129"/>
            <a:stretch/>
          </p:blipFill>
          <p:spPr>
            <a:xfrm>
              <a:off x="2811705" y="1764860"/>
              <a:ext cx="340447" cy="133655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710B86A-BB3D-45B5-81CA-23786929E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4738" t="16220" b="-1"/>
            <a:stretch/>
          </p:blipFill>
          <p:spPr>
            <a:xfrm>
              <a:off x="7917100" y="1755023"/>
              <a:ext cx="290339" cy="19573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154B557A-9995-4088-BFD5-579271E45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2162" b="10341"/>
            <a:stretch/>
          </p:blipFill>
          <p:spPr>
            <a:xfrm>
              <a:off x="3325636" y="3625750"/>
              <a:ext cx="2551904" cy="2070194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0F8AFCA-9B0D-4700-9CCB-1035C022D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766" b="10823"/>
            <a:stretch/>
          </p:blipFill>
          <p:spPr>
            <a:xfrm>
              <a:off x="5843346" y="3633359"/>
              <a:ext cx="2470555" cy="2062585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7AA4122-D6D4-4670-B89F-55F758A2F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9670"/>
            <a:stretch/>
          </p:blipFill>
          <p:spPr>
            <a:xfrm>
              <a:off x="2798923" y="3841292"/>
              <a:ext cx="281704" cy="219476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0885EB3-0496-47A9-92B2-FABE41731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21606" y="3836074"/>
              <a:ext cx="183090" cy="17199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738DF2F-4EB8-49E1-8369-B10D7EC2F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44223" y="3828240"/>
              <a:ext cx="251757" cy="181499"/>
            </a:xfrm>
            <a:prstGeom prst="rect">
              <a:avLst/>
            </a:prstGeom>
          </p:spPr>
        </p:pic>
      </p:grpSp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078990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1" y="930605"/>
            <a:ext cx="8368060" cy="506412"/>
            <a:chOff x="841942" y="973001"/>
            <a:chExt cx="7560706" cy="5067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2" y="973001"/>
              <a:ext cx="5087339" cy="461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实验：参量阵扬声器指向性测量</a:t>
              </a:r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C65FE1B-56EB-4326-B477-1E7BEFF40A23}"/>
              </a:ext>
            </a:extLst>
          </p:cNvPr>
          <p:cNvSpPr txBox="1"/>
          <p:nvPr/>
        </p:nvSpPr>
        <p:spPr>
          <a:xfrm>
            <a:off x="1029493" y="5774477"/>
            <a:ext cx="708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圆形活塞型参量阵扬声器音频声远场指向性测量结果。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(a)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至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(f)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依次为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250 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500 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1000 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2000 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4000 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8000 Hz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的音频声频率。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BA497CA-8190-4DD8-BDFA-10B779E7FD9E}"/>
              </a:ext>
            </a:extLst>
          </p:cNvPr>
          <p:cNvGrpSpPr/>
          <p:nvPr/>
        </p:nvGrpSpPr>
        <p:grpSpPr>
          <a:xfrm>
            <a:off x="1124491" y="1603756"/>
            <a:ext cx="6913931" cy="210182"/>
            <a:chOff x="1124491" y="1603756"/>
            <a:chExt cx="6913931" cy="21018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917A884-CE16-4249-A244-A3D6B2ABA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670" t="2028" b="79147"/>
            <a:stretch/>
          </p:blipFill>
          <p:spPr>
            <a:xfrm>
              <a:off x="1124491" y="1610363"/>
              <a:ext cx="1592304" cy="190273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DBA3600-1EEA-4E1F-9963-996CD05DA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317" t="23050" r="8267" b="58338"/>
            <a:stretch/>
          </p:blipFill>
          <p:spPr>
            <a:xfrm>
              <a:off x="2797752" y="1621952"/>
              <a:ext cx="1494307" cy="19198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B80FF24-4446-4866-989C-3D9D68F25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27" t="40970" r="8121" b="40717"/>
            <a:stretch/>
          </p:blipFill>
          <p:spPr>
            <a:xfrm>
              <a:off x="4319242" y="1611823"/>
              <a:ext cx="1514864" cy="19164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674AB59-9FE4-43F7-80BB-BA5A39551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353" t="63179" r="18068" b="21378"/>
            <a:stretch/>
          </p:blipFill>
          <p:spPr>
            <a:xfrm>
              <a:off x="5843438" y="1634273"/>
              <a:ext cx="1390733" cy="16636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FE26C9E-2B8C-46AA-B37B-6B699B960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353" t="80390" r="53947" b="1433"/>
            <a:stretch/>
          </p:blipFill>
          <p:spPr>
            <a:xfrm>
              <a:off x="7262745" y="1603756"/>
              <a:ext cx="775677" cy="196880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9872E2C0-D669-433E-9C35-C9BAF4E430A5}"/>
              </a:ext>
            </a:extLst>
          </p:cNvPr>
          <p:cNvSpPr/>
          <p:nvPr/>
        </p:nvSpPr>
        <p:spPr>
          <a:xfrm>
            <a:off x="4292059" y="1603756"/>
            <a:ext cx="1542047" cy="2332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482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45">
            <a:extLst>
              <a:ext uri="{FF2B5EF4-FFF2-40B4-BE49-F238E27FC236}">
                <a16:creationId xmlns:a16="http://schemas.microsoft.com/office/drawing/2014/main" id="{9A645CD8-76BB-FB11-0EBC-BC04770B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340721"/>
              </p:ext>
            </p:extLst>
          </p:nvPr>
        </p:nvGraphicFramePr>
        <p:xfrm>
          <a:off x="0" y="0"/>
          <a:ext cx="9152751" cy="720725"/>
        </p:xfrm>
        <a:graphic>
          <a:graphicData uri="http://schemas.openxmlformats.org/drawingml/2006/table">
            <a:tbl>
              <a:tblPr/>
              <a:tblGrid>
                <a:gridCol w="2317898">
                  <a:extLst>
                    <a:ext uri="{9D8B030D-6E8A-4147-A177-3AD203B41FA5}">
                      <a16:colId xmlns:a16="http://schemas.microsoft.com/office/drawing/2014/main" val="3856106260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76695345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4169363066"/>
                    </a:ext>
                  </a:extLst>
                </a:gridCol>
                <a:gridCol w="2273486">
                  <a:extLst>
                    <a:ext uri="{9D8B030D-6E8A-4147-A177-3AD203B41FA5}">
                      <a16:colId xmlns:a16="http://schemas.microsoft.com/office/drawing/2014/main" val="2179292733"/>
                    </a:ext>
                  </a:extLst>
                </a:gridCol>
              </a:tblGrid>
              <a:tr h="720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研究背景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自由场中的声场研究</a:t>
                      </a: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A005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混响环境中的声场研究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Glegoo"/>
                        </a:rPr>
                        <a:t>总结与展望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Glegoo"/>
                      </a:endParaRPr>
                    </a:p>
                  </a:txBody>
                  <a:tcPr marL="68580" marR="68580" marT="34211" marB="342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A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11296"/>
                  </a:ext>
                </a:extLst>
              </a:tr>
            </a:tbl>
          </a:graphicData>
        </a:graphic>
      </p:graphicFrame>
      <p:grpSp>
        <p:nvGrpSpPr>
          <p:cNvPr id="8209" name="组合 1">
            <a:extLst>
              <a:ext uri="{FF2B5EF4-FFF2-40B4-BE49-F238E27FC236}">
                <a16:creationId xmlns:a16="http://schemas.microsoft.com/office/drawing/2014/main" id="{8B3FADD3-BFAF-ED4D-A8DC-2D9AE142DC82}"/>
              </a:ext>
            </a:extLst>
          </p:cNvPr>
          <p:cNvGrpSpPr>
            <a:grpSpLocks/>
          </p:cNvGrpSpPr>
          <p:nvPr/>
        </p:nvGrpSpPr>
        <p:grpSpPr bwMode="auto">
          <a:xfrm>
            <a:off x="387971" y="930605"/>
            <a:ext cx="8368060" cy="506412"/>
            <a:chOff x="841942" y="973001"/>
            <a:chExt cx="7560706" cy="50673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39DC012-661A-F3C2-B15F-9A46F6737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60" y="1479733"/>
              <a:ext cx="7473088" cy="0"/>
            </a:xfrm>
            <a:prstGeom prst="line">
              <a:avLst/>
            </a:prstGeom>
            <a:ln w="28575" cmpd="sng">
              <a:solidFill>
                <a:srgbClr val="6A01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2A4B3715-CDDA-4E73-3E9E-AA1CA57CE928}"/>
                </a:ext>
              </a:extLst>
            </p:cNvPr>
            <p:cNvSpPr txBox="1"/>
            <p:nvPr/>
          </p:nvSpPr>
          <p:spPr>
            <a:xfrm>
              <a:off x="841942" y="973001"/>
              <a:ext cx="5087339" cy="461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zh-CN" altLang="en-US" sz="2400" b="1" noProof="1">
                  <a:solidFill>
                    <a:srgbClr val="6A01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实验：参量阵扬声器指向性测量</a:t>
              </a:r>
              <a:endParaRPr lang="zh-CN" altLang="en-US" sz="2400" b="1" dirty="0">
                <a:solidFill>
                  <a:srgbClr val="6A01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0C22E5-1CFC-D131-0C33-D7A6C19A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E210-1BEC-4108-AE43-672267762F60}" type="slidenum">
              <a:rPr lang="zh-CN" altLang="en-US" smtClean="0"/>
              <a:t>9</a:t>
            </a:fld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85EAB2C-CA4E-4CD8-B77F-393FF52B3AF5}"/>
              </a:ext>
            </a:extLst>
          </p:cNvPr>
          <p:cNvGrpSpPr/>
          <p:nvPr/>
        </p:nvGrpSpPr>
        <p:grpSpPr>
          <a:xfrm>
            <a:off x="1006085" y="1837911"/>
            <a:ext cx="7131830" cy="3862764"/>
            <a:chOff x="644546" y="1502965"/>
            <a:chExt cx="7833468" cy="422836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AC3F92E-DC15-4585-9B03-7B6A03E5A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039" t="3685"/>
            <a:stretch/>
          </p:blipFill>
          <p:spPr>
            <a:xfrm>
              <a:off x="5735247" y="3641692"/>
              <a:ext cx="2742767" cy="208122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35FAA0B-9345-43FB-919F-AB8B0AFEF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5083"/>
            <a:stretch/>
          </p:blipFill>
          <p:spPr>
            <a:xfrm>
              <a:off x="3143448" y="3533697"/>
              <a:ext cx="2612426" cy="219763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1DD540-A2E3-47E6-A8E6-08EF0C4C9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492" t="2452" r="1556"/>
            <a:stretch/>
          </p:blipFill>
          <p:spPr>
            <a:xfrm>
              <a:off x="644546" y="3603995"/>
              <a:ext cx="2546106" cy="211481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6A15A0D-E44D-432C-9FC7-6008C5E1D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452" r="53492"/>
            <a:stretch/>
          </p:blipFill>
          <p:spPr>
            <a:xfrm>
              <a:off x="5696786" y="1537359"/>
              <a:ext cx="2612426" cy="209729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B45A514-F691-4D51-A99F-2A0D788E0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3095" t="9387" r="2173"/>
            <a:stretch/>
          </p:blipFill>
          <p:spPr>
            <a:xfrm>
              <a:off x="3246200" y="1551212"/>
              <a:ext cx="2512255" cy="20972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D44960-B8EE-46FF-8A43-D7788F17C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422" r="54920"/>
            <a:stretch/>
          </p:blipFill>
          <p:spPr>
            <a:xfrm>
              <a:off x="667754" y="1502965"/>
              <a:ext cx="2546106" cy="215492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2721B8F-D5B5-451E-886C-3BBD7E73F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320" t="27850" r="48741" b="9635"/>
            <a:stretch/>
          </p:blipFill>
          <p:spPr>
            <a:xfrm>
              <a:off x="5421606" y="1758662"/>
              <a:ext cx="162176" cy="14605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5148A785-465A-4D7A-A0B3-E061D9BB2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1661" r="93830" b="11129"/>
            <a:stretch/>
          </p:blipFill>
          <p:spPr>
            <a:xfrm>
              <a:off x="2811705" y="1764860"/>
              <a:ext cx="340447" cy="133655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710B86A-BB3D-45B5-81CA-23786929E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4738" t="16220" b="-1"/>
            <a:stretch/>
          </p:blipFill>
          <p:spPr>
            <a:xfrm>
              <a:off x="7917100" y="1755023"/>
              <a:ext cx="290339" cy="1957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7AA4122-D6D4-4670-B89F-55F758A2F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9670"/>
            <a:stretch/>
          </p:blipFill>
          <p:spPr>
            <a:xfrm>
              <a:off x="2780875" y="3817228"/>
              <a:ext cx="281704" cy="219476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0885EB3-0496-47A9-92B2-FABE41731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21606" y="3836074"/>
              <a:ext cx="183090" cy="17199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738DF2F-4EB8-49E1-8369-B10D7EC2F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44223" y="3828240"/>
              <a:ext cx="251757" cy="181499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397C777-CF8E-46E7-8F72-017391F59DC4}"/>
              </a:ext>
            </a:extLst>
          </p:cNvPr>
          <p:cNvGrpSpPr/>
          <p:nvPr/>
        </p:nvGrpSpPr>
        <p:grpSpPr>
          <a:xfrm>
            <a:off x="1124491" y="1603756"/>
            <a:ext cx="6913931" cy="210182"/>
            <a:chOff x="1124491" y="1603756"/>
            <a:chExt cx="6913931" cy="21018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42F37D2-5795-4E4F-86ED-967B5FD0C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670" t="2028" b="79147"/>
            <a:stretch/>
          </p:blipFill>
          <p:spPr>
            <a:xfrm>
              <a:off x="1124491" y="1610363"/>
              <a:ext cx="1592304" cy="190273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E6DE405-C66C-46D6-84D2-F2AF101F9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317" t="23050" r="8267" b="58338"/>
            <a:stretch/>
          </p:blipFill>
          <p:spPr>
            <a:xfrm>
              <a:off x="2797752" y="1621952"/>
              <a:ext cx="1494307" cy="191986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E157313-73BD-4D3A-8857-147926A03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27" t="40970" r="8121" b="40717"/>
            <a:stretch/>
          </p:blipFill>
          <p:spPr>
            <a:xfrm>
              <a:off x="4319242" y="1611823"/>
              <a:ext cx="1514864" cy="19164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E5E63FB-37E9-4617-9DFE-4ABCD8E1D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353" t="63179" r="18068" b="21378"/>
            <a:stretch/>
          </p:blipFill>
          <p:spPr>
            <a:xfrm>
              <a:off x="5843438" y="1634273"/>
              <a:ext cx="1390733" cy="166363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B1AE27D-7C95-4294-B188-7A8DFDCE5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353" t="80390" r="53947" b="1433"/>
            <a:stretch/>
          </p:blipFill>
          <p:spPr>
            <a:xfrm>
              <a:off x="7262745" y="1603756"/>
              <a:ext cx="775677" cy="196880"/>
            </a:xfrm>
            <a:prstGeom prst="rect">
              <a:avLst/>
            </a:prstGeom>
          </p:spPr>
        </p:pic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1311CC62-C4D4-4963-B5F5-4A40F534ACF0}"/>
              </a:ext>
            </a:extLst>
          </p:cNvPr>
          <p:cNvSpPr txBox="1"/>
          <p:nvPr/>
        </p:nvSpPr>
        <p:spPr>
          <a:xfrm>
            <a:off x="1029493" y="5774477"/>
            <a:ext cx="708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图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 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矩形活塞型参量阵扬声器音频声远场指向性测量结果。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(a)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至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(f)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依次为 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250 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500 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1000 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2000 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4000 Hz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8000 Hz 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的音频声频率。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4CE9EEC-B84C-4EC1-9025-764C5C458333}"/>
              </a:ext>
            </a:extLst>
          </p:cNvPr>
          <p:cNvSpPr/>
          <p:nvPr/>
        </p:nvSpPr>
        <p:spPr>
          <a:xfrm>
            <a:off x="4292059" y="1603756"/>
            <a:ext cx="1542047" cy="2332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9608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47073</TotalTime>
  <Words>1895</Words>
  <Application>Microsoft Office PowerPoint</Application>
  <PresentationFormat>全屏显示(4:3)</PresentationFormat>
  <Paragraphs>223</Paragraphs>
  <Slides>18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等线</vt:lpstr>
      <vt:lpstr>仿宋</vt:lpstr>
      <vt:lpstr>楷体</vt:lpstr>
      <vt:lpstr>微软雅黑</vt:lpstr>
      <vt:lpstr>宋体</vt:lpstr>
      <vt:lpstr>宋体</vt:lpstr>
      <vt:lpstr>Arial</vt:lpstr>
      <vt:lpstr>Calibri</vt:lpstr>
      <vt:lpstr>Cambria Math</vt:lpstr>
      <vt:lpstr>Georgia</vt:lpstr>
      <vt:lpstr>Times New Roman</vt:lpstr>
      <vt:lpstr>Wingdings</vt:lpstr>
      <vt:lpstr>Office Theme</vt:lpstr>
      <vt:lpstr>Bitmap Image</vt:lpstr>
      <vt:lpstr>Equation</vt:lpstr>
      <vt:lpstr>参量阵扬声器在混响环境的声场研究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XiangTeng</dc:creator>
  <cp:lastModifiedBy>Lee Mt</cp:lastModifiedBy>
  <cp:revision>462</cp:revision>
  <dcterms:created xsi:type="dcterms:W3CDTF">2019-11-22T09:25:47Z</dcterms:created>
  <dcterms:modified xsi:type="dcterms:W3CDTF">2023-05-29T14:54:18Z</dcterms:modified>
</cp:coreProperties>
</file>